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4"/>
  </p:notesMasterIdLst>
  <p:sldIdLst>
    <p:sldId id="271" r:id="rId2"/>
    <p:sldId id="293" r:id="rId3"/>
    <p:sldId id="272" r:id="rId4"/>
    <p:sldId id="296" r:id="rId5"/>
    <p:sldId id="294" r:id="rId6"/>
    <p:sldId id="310" r:id="rId7"/>
    <p:sldId id="307" r:id="rId8"/>
    <p:sldId id="304" r:id="rId9"/>
    <p:sldId id="305" r:id="rId10"/>
    <p:sldId id="311" r:id="rId11"/>
    <p:sldId id="302" r:id="rId12"/>
    <p:sldId id="308" r:id="rId13"/>
    <p:sldId id="312" r:id="rId14"/>
    <p:sldId id="303" r:id="rId15"/>
    <p:sldId id="301" r:id="rId16"/>
    <p:sldId id="295" r:id="rId17"/>
    <p:sldId id="287" r:id="rId18"/>
    <p:sldId id="290" r:id="rId19"/>
    <p:sldId id="284" r:id="rId20"/>
    <p:sldId id="285" r:id="rId21"/>
    <p:sldId id="282" r:id="rId22"/>
    <p:sldId id="283" r:id="rId23"/>
  </p:sldIdLst>
  <p:sldSz cx="12192000" cy="6858000"/>
  <p:notesSz cx="69850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DE52721-8B42-4568-93E5-F1718F4E0742}">
          <p14:sldIdLst>
            <p14:sldId id="271"/>
            <p14:sldId id="293"/>
            <p14:sldId id="272"/>
            <p14:sldId id="296"/>
            <p14:sldId id="294"/>
            <p14:sldId id="310"/>
            <p14:sldId id="307"/>
          </p14:sldIdLst>
        </p14:section>
        <p14:section name="OMS" id="{C7CD8D17-6D70-44DE-91AC-3646A9CAB022}">
          <p14:sldIdLst>
            <p14:sldId id="304"/>
            <p14:sldId id="305"/>
            <p14:sldId id="311"/>
            <p14:sldId id="302"/>
            <p14:sldId id="308"/>
            <p14:sldId id="312"/>
            <p14:sldId id="303"/>
            <p14:sldId id="301"/>
            <p14:sldId id="295"/>
          </p14:sldIdLst>
        </p14:section>
        <p14:section name="Supporting Material" id="{ED67D7AE-FB4F-4AAE-AF03-B06E782AF54C}">
          <p14:sldIdLst>
            <p14:sldId id="287"/>
            <p14:sldId id="290"/>
          </p14:sldIdLst>
        </p14:section>
        <p14:section name="I-ADOPT" id="{A4D2BCCB-EE4C-486C-B25A-96C9269AAA93}">
          <p14:sldIdLst>
            <p14:sldId id="284"/>
            <p14:sldId id="285"/>
            <p14:sldId id="282"/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ausen Jörg" initials="KJ" lastIdx="2" clrIdx="0">
    <p:extLst>
      <p:ext uri="{19B8F6BF-5375-455C-9EA6-DF929625EA0E}">
        <p15:presenceInfo xmlns:p15="http://schemas.microsoft.com/office/powerpoint/2012/main" userId="S-1-5-21-3594667863-2999451416-3318223472-1408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72" autoAdjust="0"/>
    <p:restoredTop sz="94660"/>
  </p:normalViewPr>
  <p:slideViewPr>
    <p:cSldViewPr snapToGrid="0" snapToObjects="1">
      <p:cViewPr varScale="1">
        <p:scale>
          <a:sx n="118" d="100"/>
          <a:sy n="118" d="100"/>
        </p:scale>
        <p:origin x="96" y="32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393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5797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3" cy="465797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53B64D1C-9D47-4203-BE85-9BADF3C948A4}" type="datetimeFigureOut">
              <a:rPr lang="de-CH" smtClean="0"/>
              <a:t>05.10.2022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8" tIns="46479" rIns="92958" bIns="46479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67781"/>
            <a:ext cx="5588000" cy="3655457"/>
          </a:xfrm>
          <a:prstGeom prst="rect">
            <a:avLst/>
          </a:prstGeom>
        </p:spPr>
        <p:txBody>
          <a:bodyPr vert="horz" lIns="92958" tIns="46479" rIns="92958" bIns="46479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3" cy="465796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17904"/>
            <a:ext cx="3026833" cy="465796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055D750D-D67A-49A5-84A7-241C4F11E95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52157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9259AF2F-52C6-9B46-B8B2-0579234AE62E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wmo2016_powerpoint_standard_v2-1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42"/>
          <a:stretch/>
        </p:blipFill>
        <p:spPr>
          <a:xfrm>
            <a:off x="0" y="0"/>
            <a:ext cx="4742329" cy="6912000"/>
          </a:xfrm>
          <a:prstGeom prst="rect">
            <a:avLst/>
          </a:prstGeom>
        </p:spPr>
      </p:pic>
      <p:sp>
        <p:nvSpPr>
          <p:cNvPr id="4" name="Oval 3"/>
          <p:cNvSpPr/>
          <p:nvPr userDrawn="1"/>
        </p:nvSpPr>
        <p:spPr>
          <a:xfrm>
            <a:off x="717737" y="304952"/>
            <a:ext cx="274869" cy="27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7" name="Picture 6" descr="wmo2016_powerpoint_standard_v2-1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66"/>
          <a:stretch/>
        </p:blipFill>
        <p:spPr>
          <a:xfrm>
            <a:off x="4742329" y="0"/>
            <a:ext cx="7449671" cy="691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1000" y="2130426"/>
            <a:ext cx="8356600" cy="1470025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8347" y="3886200"/>
            <a:ext cx="6881906" cy="150394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0" name="Text Box 32"/>
          <p:cNvSpPr txBox="1">
            <a:spLocks noChangeArrowheads="1"/>
          </p:cNvSpPr>
          <p:nvPr userDrawn="1"/>
        </p:nvSpPr>
        <p:spPr bwMode="auto">
          <a:xfrm>
            <a:off x="3099224" y="304952"/>
            <a:ext cx="3706640" cy="258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eaLnBrk="0" hangingPunct="0">
              <a:lnSpc>
                <a:spcPct val="105000"/>
              </a:lnSpc>
              <a:spcBef>
                <a:spcPct val="50000"/>
              </a:spcBef>
            </a:pPr>
            <a:r>
              <a:rPr lang="en-US" sz="800" b="0" dirty="0">
                <a:solidFill>
                  <a:srgbClr val="000000"/>
                </a:solidFill>
              </a:rPr>
              <a:t>Federal Department of Home Affairs FDHA</a:t>
            </a:r>
            <a:br>
              <a:rPr lang="en-US" sz="800" b="0" dirty="0">
                <a:solidFill>
                  <a:srgbClr val="000000"/>
                </a:solidFill>
              </a:rPr>
            </a:br>
            <a:r>
              <a:rPr lang="en-US" sz="800" dirty="0">
                <a:solidFill>
                  <a:srgbClr val="000000"/>
                </a:solidFill>
              </a:rPr>
              <a:t>Federal Office of Meteorology and Climatology  </a:t>
            </a:r>
            <a:r>
              <a:rPr lang="en-US" sz="800" dirty="0" err="1">
                <a:solidFill>
                  <a:srgbClr val="000000"/>
                </a:solidFill>
              </a:rPr>
              <a:t>MeteoSwiss</a:t>
            </a:r>
            <a:endParaRPr lang="en-US" sz="800" b="0" dirty="0">
              <a:solidFill>
                <a:srgbClr val="000000"/>
              </a:solidFill>
            </a:endParaRPr>
          </a:p>
        </p:txBody>
      </p:sp>
      <p:pic>
        <p:nvPicPr>
          <p:cNvPr id="11" name="Picture 41" descr="Bund_e_100%"/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05" y="300789"/>
            <a:ext cx="2224195" cy="85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46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009313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084266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339018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76633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6116" y="1012597"/>
            <a:ext cx="5190401" cy="49274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6116" y="1652358"/>
            <a:ext cx="5190401" cy="435655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9961" y="1012597"/>
            <a:ext cx="5192440" cy="49274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89961" y="1652358"/>
            <a:ext cx="5192440" cy="435655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36454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A4EBCBF-9F4F-45DB-8607-28D8D8931089}" type="slidenum"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2173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wm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mo2016_powerpoint_standard_v2-2.jp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3500"/>
            <a:ext cx="1988820" cy="1714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6116" y="274639"/>
            <a:ext cx="10776284" cy="459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6116" y="1239253"/>
            <a:ext cx="10776284" cy="4886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9" name="Picture 44" descr="Wappen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47" y="276795"/>
            <a:ext cx="404985" cy="457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629400"/>
            <a:ext cx="41148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1582400" y="6629399"/>
            <a:ext cx="409575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BADAB-72F4-442E-9980-D16261BEC534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53617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  <p:sldLayoutId id="2147483653" r:id="rId6"/>
    <p:sldLayoutId id="2147483655" r:id="rId7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joerg.klausen@meteoswiss.ch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-adopt.github.io/index.html" TargetMode="Externa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i-adopt.github.io/index.htm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mo-im.github.io/wmdr2/html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wmo-im/wmds/wiki/The-idea-and-concept-behind-WMD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i-adopt.github.io/index.html" TargetMode="External"/><Relationship Id="rId2" Type="http://schemas.openxmlformats.org/officeDocument/2006/relationships/hyperlink" Target="https://doi.org/10.15497/RDA0007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library.wmo.int/index.php?lvl=notice_display&amp;id=19925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s://library.wmo.int/?lvl=notice_display&amp;id=1864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oscar.wmo.int/surface" TargetMode="External"/><Relationship Id="rId4" Type="http://schemas.openxmlformats.org/officeDocument/2006/relationships/hyperlink" Target="https://github.com/wmo-im/wmdr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y.wmo.int/index.php?lvl=notice_display&amp;id=19925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scar.wmo.int/surface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github.com/wmo-im/pywmdr" TargetMode="External"/><Relationship Id="rId7" Type="http://schemas.openxmlformats.org/officeDocument/2006/relationships/image" Target="../media/image14.png"/><Relationship Id="rId2" Type="http://schemas.openxmlformats.org/officeDocument/2006/relationships/hyperlink" Target="https://github.com/wmo-im/wmdr/tree/issue4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codes.wmo.int/wmdr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1000" y="1637970"/>
            <a:ext cx="8356600" cy="1962482"/>
          </a:xfrm>
        </p:spPr>
        <p:txBody>
          <a:bodyPr>
            <a:normAutofit/>
          </a:bodyPr>
          <a:lstStyle/>
          <a:p>
            <a:r>
              <a:rPr lang="en-US" dirty="0" smtClean="0"/>
              <a:t>WIGOS Metadata Representation</a:t>
            </a:r>
            <a:br>
              <a:rPr lang="en-US" dirty="0" smtClean="0"/>
            </a:br>
            <a:r>
              <a:rPr lang="en-US" dirty="0" smtClean="0"/>
              <a:t> … </a:t>
            </a:r>
            <a:r>
              <a:rPr lang="en-US" sz="4000" dirty="0" smtClean="0"/>
              <a:t>Revisited</a:t>
            </a:r>
            <a:endParaRPr lang="de-CH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8347" y="3886200"/>
            <a:ext cx="6881906" cy="1652081"/>
          </a:xfrm>
        </p:spPr>
        <p:txBody>
          <a:bodyPr>
            <a:normAutofit fontScale="62500" lnSpcReduction="20000"/>
          </a:bodyPr>
          <a:lstStyle/>
          <a:p>
            <a:r>
              <a:rPr lang="en-US" sz="3200" dirty="0" smtClean="0"/>
              <a:t>Jörg Klausen</a:t>
            </a:r>
          </a:p>
          <a:p>
            <a:r>
              <a:rPr lang="en-US" sz="2000" dirty="0" smtClean="0"/>
              <a:t>Chair TT-WIGOSMD, Co-chair ET-Metadata, Chair ET-ACDM </a:t>
            </a:r>
          </a:p>
          <a:p>
            <a:r>
              <a:rPr lang="en-US" sz="2000" dirty="0" smtClean="0">
                <a:hlinkClick r:id="rId2"/>
              </a:rPr>
              <a:t>joerg.klausen@meteoswiss.ch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3200" dirty="0" smtClean="0"/>
              <a:t>Members of WMO TT-WIGOSMD, TT-CDM, TT-WISMD, ET-ACDM</a:t>
            </a:r>
          </a:p>
          <a:p>
            <a:r>
              <a:rPr lang="en-US" sz="3200" dirty="0" smtClean="0"/>
              <a:t>Kathi Schleidt (</a:t>
            </a:r>
            <a:r>
              <a:rPr lang="en-US" sz="3200" dirty="0" err="1" smtClean="0"/>
              <a:t>DataCove</a:t>
            </a:r>
            <a:r>
              <a:rPr lang="en-US" sz="3200" dirty="0" smtClean="0"/>
              <a:t>), OGC OMS SWG</a:t>
            </a:r>
            <a:endParaRPr lang="de-CH" sz="3200" dirty="0"/>
          </a:p>
        </p:txBody>
      </p:sp>
    </p:spTree>
    <p:extLst>
      <p:ext uri="{BB962C8B-B14F-4D97-AF65-F5344CB8AC3E}">
        <p14:creationId xmlns:p14="http://schemas.microsoft.com/office/powerpoint/2010/main" val="85754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What’s new in WMDR 2.0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ObservationCollection</a:t>
            </a:r>
            <a:r>
              <a:rPr lang="en-US" dirty="0" smtClean="0"/>
              <a:t> to describe time series based on OMS</a:t>
            </a:r>
          </a:p>
          <a:p>
            <a:r>
              <a:rPr lang="en-US" dirty="0" smtClean="0"/>
              <a:t>Cleaner model to define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ObservedProperty</a:t>
            </a:r>
            <a:r>
              <a:rPr lang="en-US" dirty="0" smtClean="0"/>
              <a:t> based on I-ADOPT framework</a:t>
            </a:r>
          </a:p>
          <a:p>
            <a:r>
              <a:rPr lang="en-US" dirty="0" smtClean="0"/>
              <a:t>Simpler description of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temporalCoverage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/>
              <a:t>(previously: schedule)</a:t>
            </a:r>
          </a:p>
          <a:p>
            <a:r>
              <a:rPr lang="en-US" dirty="0" smtClean="0"/>
              <a:t>Cleaner model to describe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ObservingProcedure</a:t>
            </a:r>
            <a:r>
              <a:rPr lang="en-US" dirty="0" smtClean="0"/>
              <a:t>,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processing</a:t>
            </a:r>
            <a:r>
              <a:rPr lang="en-US" dirty="0" smtClean="0"/>
              <a:t> and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reporting</a:t>
            </a:r>
            <a:r>
              <a:rPr lang="en-US" dirty="0" smtClean="0"/>
              <a:t> based on OMS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 Much the same concepts, but more logical organization of information</a:t>
            </a:r>
            <a:endParaRPr lang="en-US" dirty="0" smtClean="0"/>
          </a:p>
          <a:p>
            <a:endParaRPr lang="de-CH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7371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6116" y="1239253"/>
            <a:ext cx="11055144" cy="488691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Ontology framework to describe observations</a:t>
            </a:r>
            <a:br>
              <a:rPr lang="en-US" sz="2400" dirty="0" smtClean="0"/>
            </a:br>
            <a:r>
              <a:rPr lang="en-US" sz="2400" dirty="0" smtClean="0"/>
              <a:t>of </a:t>
            </a:r>
            <a:r>
              <a:rPr lang="en-US" sz="2400" dirty="0" smtClean="0">
                <a:solidFill>
                  <a:srgbClr val="00B050"/>
                </a:solidFill>
              </a:rPr>
              <a:t>state variables</a:t>
            </a:r>
            <a:r>
              <a:rPr lang="en-US" sz="2400" dirty="0" smtClean="0"/>
              <a:t> and properties of </a:t>
            </a:r>
            <a:r>
              <a:rPr lang="en-US" sz="2400" dirty="0" smtClean="0">
                <a:solidFill>
                  <a:srgbClr val="00B050"/>
                </a:solidFill>
              </a:rPr>
              <a:t>observable</a:t>
            </a:r>
            <a:br>
              <a:rPr lang="en-US" sz="2400" dirty="0" smtClean="0">
                <a:solidFill>
                  <a:srgbClr val="00B050"/>
                </a:solidFill>
              </a:rPr>
            </a:br>
            <a:r>
              <a:rPr lang="en-US" sz="2400" dirty="0" smtClean="0">
                <a:solidFill>
                  <a:srgbClr val="00B050"/>
                </a:solidFill>
              </a:rPr>
              <a:t>quantities </a:t>
            </a:r>
            <a:r>
              <a:rPr lang="en-US" sz="2400" dirty="0" smtClean="0"/>
              <a:t>by decomposing variable names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What’s RDA I-ADOPT?</a:t>
            </a:r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677" y="6964097"/>
            <a:ext cx="6434737" cy="22837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450" y="2579852"/>
            <a:ext cx="8974810" cy="29600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501432"/>
              </p:ext>
            </p:extLst>
          </p:nvPr>
        </p:nvGraphicFramePr>
        <p:xfrm>
          <a:off x="981573" y="6964097"/>
          <a:ext cx="4528450" cy="457200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2264225">
                  <a:extLst>
                    <a:ext uri="{9D8B030D-6E8A-4147-A177-3AD203B41FA5}">
                      <a16:colId xmlns:a16="http://schemas.microsoft.com/office/drawing/2014/main" val="26741386"/>
                    </a:ext>
                  </a:extLst>
                </a:gridCol>
                <a:gridCol w="2264225">
                  <a:extLst>
                    <a:ext uri="{9D8B030D-6E8A-4147-A177-3AD203B41FA5}">
                      <a16:colId xmlns:a16="http://schemas.microsoft.com/office/drawing/2014/main" val="2841893862"/>
                    </a:ext>
                  </a:extLst>
                </a:gridCol>
              </a:tblGrid>
              <a:tr h="168463">
                <a:tc>
                  <a:txBody>
                    <a:bodyPr/>
                    <a:lstStyle/>
                    <a:p>
                      <a:r>
                        <a:rPr lang="en-US" dirty="0" smtClean="0"/>
                        <a:t>WIGOS</a:t>
                      </a:r>
                      <a:r>
                        <a:rPr lang="en-US" baseline="0" dirty="0" smtClean="0"/>
                        <a:t> Metadata WMDR 1.0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I-ADOPT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24445"/>
                  </a:ext>
                </a:extLst>
              </a:tr>
              <a:tr h="17080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codes.wmo.int/</a:t>
                      </a:r>
                      <a:r>
                        <a:rPr lang="en-US" sz="1800" dirty="0" err="1" smtClean="0"/>
                        <a:t>wmdr</a:t>
                      </a:r>
                      <a:r>
                        <a:rPr lang="en-US" sz="1800" dirty="0" smtClean="0"/>
                        <a:t>/</a:t>
                      </a:r>
                      <a:r>
                        <a:rPr lang="en-US" sz="1800" dirty="0" err="1" smtClean="0"/>
                        <a:t>ObservedVariable</a:t>
                      </a:r>
                      <a:endParaRPr 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ObjectOfInterest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795027"/>
                  </a:ext>
                </a:extLst>
              </a:tr>
              <a:tr h="29481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codes.wmo.int/</a:t>
                      </a:r>
                      <a:r>
                        <a:rPr lang="en-US" sz="1800" dirty="0" err="1" smtClean="0"/>
                        <a:t>wmdr</a:t>
                      </a:r>
                      <a:r>
                        <a:rPr lang="en-US" sz="1800" dirty="0" smtClean="0"/>
                        <a:t>/Matrix in</a:t>
                      </a:r>
                      <a:r>
                        <a:rPr lang="en-US" sz="1800" baseline="0" dirty="0" smtClean="0"/>
                        <a:t> approval process</a:t>
                      </a:r>
                      <a:endParaRPr 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800" dirty="0" smtClean="0"/>
                        <a:t>Matrix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531046"/>
                  </a:ext>
                </a:extLst>
              </a:tr>
              <a:tr h="421157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various related concepts, e.g., sampling, processing, wavelength/frequency, vertical distance from reference surface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Constraint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739992"/>
                  </a:ext>
                </a:extLst>
              </a:tr>
              <a:tr h="17080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domain, subdomain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ContextObject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945484"/>
                  </a:ext>
                </a:extLst>
              </a:tr>
            </a:tbl>
          </a:graphicData>
        </a:graphic>
      </p:graphicFrame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11</a:t>
            </a:fld>
            <a:endParaRPr lang="de-CH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842" y="2373957"/>
            <a:ext cx="958133" cy="54059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Rectangle 7"/>
          <p:cNvSpPr/>
          <p:nvPr/>
        </p:nvSpPr>
        <p:spPr>
          <a:xfrm>
            <a:off x="9747450" y="5658659"/>
            <a:ext cx="224452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100" dirty="0">
                <a:hlinkClick r:id="rId5"/>
              </a:rPr>
              <a:t>https://i-adopt.github.io/index.html</a:t>
            </a:r>
            <a:endParaRPr lang="de-CH" sz="1100" dirty="0"/>
          </a:p>
        </p:txBody>
      </p:sp>
      <p:sp>
        <p:nvSpPr>
          <p:cNvPr id="27" name="AutoShape 2" descr="Caution: Work in Progress - Floor Sign | 5S Today"/>
          <p:cNvSpPr>
            <a:spLocks noChangeAspect="1" noChangeArrowheads="1"/>
          </p:cNvSpPr>
          <p:nvPr/>
        </p:nvSpPr>
        <p:spPr bwMode="auto">
          <a:xfrm>
            <a:off x="155575" y="-822325"/>
            <a:ext cx="22764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16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ObservedVariable</a:t>
            </a:r>
            <a:r>
              <a:rPr lang="en-US" dirty="0" smtClean="0"/>
              <a:t> in WMDR2.0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6116" y="5698866"/>
            <a:ext cx="10776284" cy="42729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smtClean="0">
                <a:sym typeface="Wingdings" panose="05000000000000000000" pitchFamily="2" charset="2"/>
              </a:rPr>
              <a:t> </a:t>
            </a:r>
            <a:r>
              <a:rPr lang="en-US" sz="2400" dirty="0" smtClean="0"/>
              <a:t>Vocabularies </a:t>
            </a:r>
            <a:r>
              <a:rPr lang="en-US" sz="2400" dirty="0" smtClean="0"/>
              <a:t>(code lists) governed by WMO TT-WIGOSMD</a:t>
            </a:r>
          </a:p>
          <a:p>
            <a:endParaRPr lang="de-CH" sz="24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12</a:t>
            </a:fld>
            <a:endParaRPr lang="de-C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146" y="1116577"/>
            <a:ext cx="7845425" cy="458228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747450" y="2663404"/>
            <a:ext cx="224452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100" dirty="0">
                <a:hlinkClick r:id="rId3"/>
              </a:rPr>
              <a:t>https://i-adopt.github.io/index.html</a:t>
            </a:r>
            <a:endParaRPr lang="de-CH" sz="1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45" y="2462849"/>
            <a:ext cx="3713184" cy="1534299"/>
          </a:xfrm>
          <a:prstGeom prst="rect">
            <a:avLst/>
          </a:prstGeom>
        </p:spPr>
      </p:pic>
      <p:sp>
        <p:nvSpPr>
          <p:cNvPr id="8" name="Isosceles Triangle 7"/>
          <p:cNvSpPr/>
          <p:nvPr/>
        </p:nvSpPr>
        <p:spPr>
          <a:xfrm rot="5400000">
            <a:off x="3550688" y="3164596"/>
            <a:ext cx="914400" cy="130805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359694">
            <a:off x="3739083" y="1109778"/>
            <a:ext cx="1178912" cy="88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2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6116" y="1239253"/>
            <a:ext cx="11055144" cy="4886911"/>
          </a:xfrm>
        </p:spPr>
        <p:txBody>
          <a:bodyPr>
            <a:normAutofit/>
          </a:bodyPr>
          <a:lstStyle/>
          <a:p>
            <a:r>
              <a:rPr lang="en-US" sz="2400" b="1" dirty="0" err="1" smtClean="0">
                <a:solidFill>
                  <a:srgbClr val="00B050"/>
                </a:solidFill>
              </a:rPr>
              <a:t>ObservedVariable</a:t>
            </a:r>
            <a:r>
              <a:rPr lang="en-US" sz="2400" dirty="0" smtClean="0"/>
              <a:t> composed from </a:t>
            </a:r>
          </a:p>
          <a:p>
            <a:pPr lvl="1"/>
            <a:r>
              <a:rPr lang="en-US" sz="2000" dirty="0" err="1" smtClean="0"/>
              <a:t>ObjectOfInterest</a:t>
            </a:r>
            <a:endParaRPr lang="en-US" sz="2000" dirty="0" smtClean="0"/>
          </a:p>
          <a:p>
            <a:pPr lvl="1"/>
            <a:r>
              <a:rPr lang="en-US" sz="2000" dirty="0" smtClean="0"/>
              <a:t>Matrix</a:t>
            </a:r>
          </a:p>
          <a:p>
            <a:pPr lvl="1"/>
            <a:r>
              <a:rPr lang="en-US" sz="2000" dirty="0" err="1" smtClean="0"/>
              <a:t>ContextObject</a:t>
            </a:r>
            <a:endParaRPr lang="en-US" sz="2000" dirty="0" smtClean="0"/>
          </a:p>
          <a:p>
            <a:pPr lvl="1"/>
            <a:endParaRPr lang="en-US" sz="2000" dirty="0" smtClean="0">
              <a:solidFill>
                <a:schemeClr val="accent3"/>
              </a:solidFill>
            </a:endParaRPr>
          </a:p>
          <a:p>
            <a:pPr lvl="1"/>
            <a:endParaRPr lang="en-US" sz="2000" dirty="0" smtClean="0">
              <a:solidFill>
                <a:schemeClr val="accent3"/>
              </a:solidFill>
            </a:endParaRPr>
          </a:p>
          <a:p>
            <a:pPr lvl="1"/>
            <a:r>
              <a:rPr lang="en-US" sz="2000" dirty="0" smtClean="0">
                <a:solidFill>
                  <a:schemeClr val="accent3"/>
                </a:solidFill>
              </a:rPr>
              <a:t>Temperature</a:t>
            </a:r>
            <a:r>
              <a:rPr lang="en-US" sz="2000" dirty="0" smtClean="0"/>
              <a:t> of the air of the 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atmosphere</a:t>
            </a:r>
            <a:r>
              <a:rPr lang="en-US" sz="2000" dirty="0" smtClean="0"/>
              <a:t> at </a:t>
            </a:r>
            <a:r>
              <a:rPr 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2 m above natural ground </a:t>
            </a:r>
          </a:p>
          <a:p>
            <a:pPr lvl="1"/>
            <a:endParaRPr lang="en-US" sz="2000" dirty="0" smtClean="0">
              <a:solidFill>
                <a:schemeClr val="accent3"/>
              </a:solidFill>
            </a:endParaRPr>
          </a:p>
          <a:p>
            <a:pPr lvl="1"/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Chlorophyll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chemeClr val="accent3"/>
                </a:solidFill>
              </a:rPr>
              <a:t>content</a:t>
            </a:r>
            <a:r>
              <a:rPr lang="en-US" sz="2000" dirty="0" smtClean="0"/>
              <a:t> of the </a:t>
            </a:r>
            <a:r>
              <a:rPr 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surface layer </a:t>
            </a:r>
            <a:r>
              <a:rPr lang="en-US" sz="2000" dirty="0" smtClean="0"/>
              <a:t>of the </a:t>
            </a:r>
            <a:r>
              <a:rPr lang="en-US" sz="2000" dirty="0" smtClean="0">
                <a:solidFill>
                  <a:schemeClr val="accent1"/>
                </a:solidFill>
              </a:rPr>
              <a:t>ocean</a:t>
            </a:r>
          </a:p>
          <a:p>
            <a:pPr lvl="1"/>
            <a:endParaRPr lang="en-US" sz="2000" dirty="0" smtClean="0">
              <a:solidFill>
                <a:schemeClr val="accent3"/>
              </a:solidFill>
            </a:endParaRPr>
          </a:p>
          <a:p>
            <a:pPr lvl="1"/>
            <a:r>
              <a:rPr lang="en-US" sz="2000" dirty="0" smtClean="0">
                <a:solidFill>
                  <a:schemeClr val="accent3"/>
                </a:solidFill>
              </a:rPr>
              <a:t>Scattering coefficient </a:t>
            </a:r>
            <a:r>
              <a:rPr lang="en-US" sz="2000" dirty="0" smtClean="0"/>
              <a:t>of the </a:t>
            </a:r>
            <a:r>
              <a:rPr 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PM10 fraction </a:t>
            </a:r>
            <a:r>
              <a:rPr lang="en-US" sz="2000" dirty="0" smtClean="0"/>
              <a:t>of 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aerosol particles</a:t>
            </a:r>
            <a:r>
              <a:rPr lang="en-US" sz="2000" dirty="0"/>
              <a:t> </a:t>
            </a:r>
            <a:r>
              <a:rPr lang="en-US" sz="2000" dirty="0" smtClean="0"/>
              <a:t>in </a:t>
            </a:r>
            <a:r>
              <a:rPr lang="en-US" sz="2000" dirty="0"/>
              <a:t>the air </a:t>
            </a:r>
            <a:r>
              <a:rPr lang="en-US" sz="2000" dirty="0" smtClean="0"/>
              <a:t>of </a:t>
            </a:r>
            <a:r>
              <a:rPr lang="en-US" sz="2000" dirty="0"/>
              <a:t>the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atmosphere </a:t>
            </a:r>
            <a:r>
              <a:rPr lang="en-US" sz="2000" dirty="0" smtClean="0"/>
              <a:t>at </a:t>
            </a:r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20°C</a:t>
            </a:r>
            <a:r>
              <a:rPr lang="en-US" sz="2000" dirty="0"/>
              <a:t> and </a:t>
            </a:r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40% relative </a:t>
            </a:r>
            <a:r>
              <a:rPr 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humidity </a:t>
            </a:r>
            <a:r>
              <a:rPr lang="en-US" sz="2000" dirty="0"/>
              <a:t>at </a:t>
            </a:r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3 m above natural ground </a:t>
            </a:r>
            <a:endParaRPr lang="en-US" sz="2000" dirty="0"/>
          </a:p>
          <a:p>
            <a:pPr lvl="2"/>
            <a:endParaRPr lang="en-US" sz="1600" dirty="0" smtClean="0"/>
          </a:p>
          <a:p>
            <a:pPr lvl="1"/>
            <a:endParaRPr lang="en-US" sz="20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endParaRPr lang="de-CH" sz="2000" dirty="0">
              <a:solidFill>
                <a:srgbClr val="00B05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Examples </a:t>
            </a:r>
            <a:r>
              <a:rPr lang="en-US" dirty="0" smtClean="0"/>
              <a:t>for WMDR2.0 </a:t>
            </a:r>
            <a:r>
              <a:rPr lang="en-US" dirty="0" err="1"/>
              <a:t>ObservedVariable</a:t>
            </a:r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677" y="6964097"/>
            <a:ext cx="6434737" cy="22837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981573" y="6964097"/>
          <a:ext cx="4528450" cy="457200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2264225">
                  <a:extLst>
                    <a:ext uri="{9D8B030D-6E8A-4147-A177-3AD203B41FA5}">
                      <a16:colId xmlns:a16="http://schemas.microsoft.com/office/drawing/2014/main" val="26741386"/>
                    </a:ext>
                  </a:extLst>
                </a:gridCol>
                <a:gridCol w="2264225">
                  <a:extLst>
                    <a:ext uri="{9D8B030D-6E8A-4147-A177-3AD203B41FA5}">
                      <a16:colId xmlns:a16="http://schemas.microsoft.com/office/drawing/2014/main" val="2841893862"/>
                    </a:ext>
                  </a:extLst>
                </a:gridCol>
              </a:tblGrid>
              <a:tr h="168463">
                <a:tc>
                  <a:txBody>
                    <a:bodyPr/>
                    <a:lstStyle/>
                    <a:p>
                      <a:r>
                        <a:rPr lang="en-US" dirty="0" smtClean="0"/>
                        <a:t>WIGOS</a:t>
                      </a:r>
                      <a:r>
                        <a:rPr lang="en-US" baseline="0" dirty="0" smtClean="0"/>
                        <a:t> Metadata WMDR 1.0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I-ADOPT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24445"/>
                  </a:ext>
                </a:extLst>
              </a:tr>
              <a:tr h="17080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codes.wmo.int/</a:t>
                      </a:r>
                      <a:r>
                        <a:rPr lang="en-US" sz="1800" dirty="0" err="1" smtClean="0"/>
                        <a:t>wmdr</a:t>
                      </a:r>
                      <a:r>
                        <a:rPr lang="en-US" sz="1800" dirty="0" smtClean="0"/>
                        <a:t>/</a:t>
                      </a:r>
                      <a:r>
                        <a:rPr lang="en-US" sz="1800" dirty="0" err="1" smtClean="0"/>
                        <a:t>ObservedVariable</a:t>
                      </a:r>
                      <a:endParaRPr 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ObjectOfInterest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795027"/>
                  </a:ext>
                </a:extLst>
              </a:tr>
              <a:tr h="29481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codes.wmo.int/</a:t>
                      </a:r>
                      <a:r>
                        <a:rPr lang="en-US" sz="1800" dirty="0" err="1" smtClean="0"/>
                        <a:t>wmdr</a:t>
                      </a:r>
                      <a:r>
                        <a:rPr lang="en-US" sz="1800" dirty="0" smtClean="0"/>
                        <a:t>/Matrix in</a:t>
                      </a:r>
                      <a:r>
                        <a:rPr lang="en-US" sz="1800" baseline="0" dirty="0" smtClean="0"/>
                        <a:t> approval process</a:t>
                      </a:r>
                      <a:endParaRPr 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800" dirty="0" smtClean="0"/>
                        <a:t>Matrix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531046"/>
                  </a:ext>
                </a:extLst>
              </a:tr>
              <a:tr h="421157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various related concepts, e.g., sampling, processing, wavelength/frequency, vertical distance from reference surface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Constraint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739992"/>
                  </a:ext>
                </a:extLst>
              </a:tr>
              <a:tr h="17080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domain, subdomain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ContextObject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945484"/>
                  </a:ext>
                </a:extLst>
              </a:tr>
            </a:tbl>
          </a:graphicData>
        </a:graphic>
      </p:graphicFrame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13</a:t>
            </a:fld>
            <a:endParaRPr lang="de-CH"/>
          </a:p>
        </p:txBody>
      </p:sp>
      <p:sp>
        <p:nvSpPr>
          <p:cNvPr id="15" name="Rectangle 14"/>
          <p:cNvSpPr/>
          <p:nvPr/>
        </p:nvSpPr>
        <p:spPr>
          <a:xfrm>
            <a:off x="3670725" y="3567421"/>
            <a:ext cx="317615" cy="274320"/>
          </a:xfrm>
          <a:prstGeom prst="rect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647660" y="3567420"/>
            <a:ext cx="1312153" cy="274320"/>
          </a:xfrm>
          <a:prstGeom prst="rect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stCxn id="29" idx="0"/>
            <a:endCxn id="15" idx="0"/>
          </p:cNvCxnSpPr>
          <p:nvPr/>
        </p:nvCxnSpPr>
        <p:spPr>
          <a:xfrm rot="16200000" flipV="1">
            <a:off x="5702314" y="1694640"/>
            <a:ext cx="12700" cy="3745562"/>
          </a:xfrm>
          <a:prstGeom prst="bentConnector3">
            <a:avLst>
              <a:gd name="adj1" fmla="val 1800000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6194258" y="3567421"/>
            <a:ext cx="2761674" cy="274320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593113" y="4290843"/>
            <a:ext cx="1231730" cy="274320"/>
          </a:xfrm>
          <a:prstGeom prst="rect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414731" y="4301091"/>
            <a:ext cx="687704" cy="274320"/>
          </a:xfrm>
          <a:prstGeom prst="rect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4339188" y="4289552"/>
            <a:ext cx="1389489" cy="274320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23"/>
          <p:cNvCxnSpPr>
            <a:stCxn id="48" idx="0"/>
            <a:endCxn id="46" idx="0"/>
          </p:cNvCxnSpPr>
          <p:nvPr/>
        </p:nvCxnSpPr>
        <p:spPr>
          <a:xfrm rot="16200000" flipH="1">
            <a:off x="5890488" y="3432996"/>
            <a:ext cx="11539" cy="1724650"/>
          </a:xfrm>
          <a:prstGeom prst="bentConnector3">
            <a:avLst>
              <a:gd name="adj1" fmla="val -1981108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AutoShape 2" descr="Caution: Work in Progress - Floor Sign | 5S Today"/>
          <p:cNvSpPr>
            <a:spLocks noChangeAspect="1" noChangeArrowheads="1"/>
          </p:cNvSpPr>
          <p:nvPr/>
        </p:nvSpPr>
        <p:spPr bwMode="auto">
          <a:xfrm>
            <a:off x="155575" y="-822325"/>
            <a:ext cx="22764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01773">
            <a:off x="9613248" y="2504774"/>
            <a:ext cx="1178912" cy="887598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6308633" y="5018445"/>
            <a:ext cx="1765582" cy="274320"/>
          </a:xfrm>
          <a:prstGeom prst="rect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9716132" y="5018445"/>
            <a:ext cx="1292852" cy="274320"/>
          </a:xfrm>
          <a:prstGeom prst="rect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519244" y="5021354"/>
            <a:ext cx="1501203" cy="274320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23"/>
          <p:cNvCxnSpPr>
            <a:stCxn id="43" idx="0"/>
            <a:endCxn id="41" idx="0"/>
          </p:cNvCxnSpPr>
          <p:nvPr/>
        </p:nvCxnSpPr>
        <p:spPr>
          <a:xfrm rot="5400000" flipH="1" flipV="1">
            <a:off x="6229181" y="4059111"/>
            <a:ext cx="2909" cy="1921578"/>
          </a:xfrm>
          <a:prstGeom prst="bentConnector3">
            <a:avLst>
              <a:gd name="adj1" fmla="val 7958371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593113" y="5315160"/>
            <a:ext cx="559943" cy="274320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23"/>
          <p:cNvCxnSpPr>
            <a:stCxn id="47" idx="2"/>
            <a:endCxn id="41" idx="2"/>
          </p:cNvCxnSpPr>
          <p:nvPr/>
        </p:nvCxnSpPr>
        <p:spPr>
          <a:xfrm rot="5400000" flipH="1" flipV="1">
            <a:off x="4383896" y="2781953"/>
            <a:ext cx="296715" cy="5318339"/>
          </a:xfrm>
          <a:prstGeom prst="bentConnector3">
            <a:avLst>
              <a:gd name="adj1" fmla="val -77044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8716709" y="5018445"/>
            <a:ext cx="320958" cy="274320"/>
          </a:xfrm>
          <a:prstGeom prst="rect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186185" y="5326793"/>
            <a:ext cx="2790322" cy="274320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589969" y="5315160"/>
            <a:ext cx="2284110" cy="274320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23"/>
          <p:cNvCxnSpPr>
            <a:stCxn id="53" idx="2"/>
            <a:endCxn id="41" idx="2"/>
          </p:cNvCxnSpPr>
          <p:nvPr/>
        </p:nvCxnSpPr>
        <p:spPr>
          <a:xfrm rot="5400000" flipH="1" flipV="1">
            <a:off x="5313366" y="3711423"/>
            <a:ext cx="296715" cy="3459400"/>
          </a:xfrm>
          <a:prstGeom prst="bentConnector3">
            <a:avLst>
              <a:gd name="adj1" fmla="val -77044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23"/>
          <p:cNvCxnSpPr>
            <a:stCxn id="52" idx="2"/>
            <a:endCxn id="41" idx="2"/>
          </p:cNvCxnSpPr>
          <p:nvPr/>
        </p:nvCxnSpPr>
        <p:spPr>
          <a:xfrm rot="5400000" flipH="1" flipV="1">
            <a:off x="6732211" y="5141900"/>
            <a:ext cx="308348" cy="610078"/>
          </a:xfrm>
          <a:prstGeom prst="bentConnector5">
            <a:avLst>
              <a:gd name="adj1" fmla="val -71686"/>
              <a:gd name="adj2" fmla="val 99260"/>
              <a:gd name="adj3" fmla="val 94482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Line Callout 1 58"/>
          <p:cNvSpPr/>
          <p:nvPr/>
        </p:nvSpPr>
        <p:spPr>
          <a:xfrm>
            <a:off x="3108974" y="4633484"/>
            <a:ext cx="1743426" cy="307777"/>
          </a:xfrm>
          <a:prstGeom prst="borderCallout1">
            <a:avLst>
              <a:gd name="adj1" fmla="val 43508"/>
              <a:gd name="adj2" fmla="val 102183"/>
              <a:gd name="adj3" fmla="val -72966"/>
              <a:gd name="adj4" fmla="val 108936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 smtClean="0"/>
              <a:t>Matrix or Constraint?</a:t>
            </a:r>
            <a:endParaRPr lang="en-US" sz="1400" dirty="0"/>
          </a:p>
        </p:txBody>
      </p:sp>
      <p:sp>
        <p:nvSpPr>
          <p:cNvPr id="60" name="Line Callout 1 59"/>
          <p:cNvSpPr/>
          <p:nvPr/>
        </p:nvSpPr>
        <p:spPr>
          <a:xfrm>
            <a:off x="2548835" y="6025738"/>
            <a:ext cx="2732543" cy="307777"/>
          </a:xfrm>
          <a:prstGeom prst="borderCallout1">
            <a:avLst>
              <a:gd name="adj1" fmla="val 25824"/>
              <a:gd name="adj2" fmla="val -1959"/>
              <a:gd name="adj3" fmla="val -147946"/>
              <a:gd name="adj4" fmla="val -19922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 smtClean="0"/>
              <a:t>Constraint</a:t>
            </a:r>
            <a:r>
              <a:rPr lang="en-US" sz="1400" dirty="0"/>
              <a:t> </a:t>
            </a:r>
            <a:r>
              <a:rPr lang="en-US" sz="1400" dirty="0" smtClean="0"/>
              <a:t>or </a:t>
            </a:r>
            <a:r>
              <a:rPr lang="en-US" sz="1400" dirty="0" err="1" smtClean="0"/>
              <a:t>SampleConditioning</a:t>
            </a:r>
            <a:r>
              <a:rPr lang="en-US" sz="1400" dirty="0" smtClean="0"/>
              <a:t>?</a:t>
            </a:r>
            <a:endParaRPr lang="en-US" sz="1400" dirty="0"/>
          </a:p>
        </p:txBody>
      </p:sp>
      <p:sp>
        <p:nvSpPr>
          <p:cNvPr id="37" name="Rectangle 36"/>
          <p:cNvSpPr/>
          <p:nvPr/>
        </p:nvSpPr>
        <p:spPr>
          <a:xfrm>
            <a:off x="1593112" y="1722937"/>
            <a:ext cx="1835887" cy="266202"/>
          </a:xfrm>
          <a:prstGeom prst="rect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589800" y="2117944"/>
            <a:ext cx="766538" cy="225255"/>
          </a:xfrm>
          <a:prstGeom prst="rect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1589800" y="2472087"/>
            <a:ext cx="1610600" cy="265294"/>
          </a:xfrm>
          <a:prstGeom prst="rect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68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OMS remains embedded in ISO 19xxx</a:t>
            </a:r>
            <a:endParaRPr lang="de-CH" dirty="0"/>
          </a:p>
        </p:txBody>
      </p:sp>
      <p:sp>
        <p:nvSpPr>
          <p:cNvPr id="6" name="TextBox 5"/>
          <p:cNvSpPr txBox="1"/>
          <p:nvPr/>
        </p:nvSpPr>
        <p:spPr>
          <a:xfrm>
            <a:off x="9617591" y="6607821"/>
            <a:ext cx="25250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http://iso.sparxcloud.com/index.php</a:t>
            </a:r>
            <a:endParaRPr lang="de-CH" sz="10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220" y="1239839"/>
            <a:ext cx="6182180" cy="4886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985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Summary &amp; Conclusions	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Globally distributed environmental observations </a:t>
            </a:r>
            <a:br>
              <a:rPr lang="en-US" dirty="0" smtClean="0"/>
            </a:br>
            <a:r>
              <a:rPr lang="en-US" dirty="0" smtClean="0"/>
              <a:t>need a lot of metadata to enable ‘adequate use’</a:t>
            </a:r>
          </a:p>
          <a:p>
            <a:pPr lvl="1"/>
            <a:r>
              <a:rPr lang="en-US" dirty="0" smtClean="0"/>
              <a:t>WIGOS Metadata Representation (WMDR) supports this requirements for many application areas including climate data</a:t>
            </a:r>
          </a:p>
          <a:p>
            <a:r>
              <a:rPr lang="en-US" dirty="0" smtClean="0"/>
              <a:t>O&amp;M was a useful foundation for WMDR1.0, OMS is better!</a:t>
            </a:r>
          </a:p>
          <a:p>
            <a:pPr lvl="1"/>
            <a:r>
              <a:rPr lang="en-US" dirty="0" smtClean="0"/>
              <a:t>OMS includes </a:t>
            </a:r>
            <a:r>
              <a:rPr lang="en-US" dirty="0" smtClean="0"/>
              <a:t>all </a:t>
            </a:r>
            <a:r>
              <a:rPr lang="en-US" dirty="0" smtClean="0"/>
              <a:t>aspects needed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promising </a:t>
            </a:r>
            <a:r>
              <a:rPr lang="en-US" dirty="0" smtClean="0"/>
              <a:t>candidate for the evolution of WMDR</a:t>
            </a:r>
          </a:p>
          <a:p>
            <a:r>
              <a:rPr lang="en-US" dirty="0" smtClean="0"/>
              <a:t>Transition from O&amp;M-based WMDR 1.0 to OMS-based WMDR 2.0 carries a cost, needs a community effort and WMO-Cg approval</a:t>
            </a:r>
          </a:p>
          <a:p>
            <a:r>
              <a:rPr lang="en-US" smtClean="0"/>
              <a:t>Latest WMDR2.0 model </a:t>
            </a:r>
            <a:r>
              <a:rPr lang="en-US" dirty="0" smtClean="0"/>
              <a:t>draft viewable </a:t>
            </a:r>
            <a:r>
              <a:rPr lang="en-US"/>
              <a:t>at </a:t>
            </a:r>
            <a:r>
              <a:rPr lang="en-US">
                <a:hlinkClick r:id="rId2"/>
              </a:rPr>
              <a:t>https://</a:t>
            </a:r>
            <a:r>
              <a:rPr lang="en-US">
                <a:hlinkClick r:id="rId2"/>
              </a:rPr>
              <a:t>wmo-im.github.io/wmdr2/html</a:t>
            </a:r>
            <a:r>
              <a:rPr lang="en-US" smtClean="0">
                <a:hlinkClick r:id="rId2"/>
              </a:rPr>
              <a:t>/</a:t>
            </a:r>
            <a:r>
              <a:rPr lang="en-US" smtClean="0"/>
              <a:t> </a:t>
            </a:r>
            <a:endParaRPr lang="en-US" dirty="0" smtClean="0"/>
          </a:p>
          <a:p>
            <a:r>
              <a:rPr lang="en-US" dirty="0" smtClean="0"/>
              <a:t>Next </a:t>
            </a:r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Test </a:t>
            </a:r>
            <a:r>
              <a:rPr lang="en-US" dirty="0" smtClean="0"/>
              <a:t>I-ADOPT framework for generation of </a:t>
            </a:r>
            <a:r>
              <a:rPr lang="en-US" dirty="0" err="1" smtClean="0"/>
              <a:t>ObservedVariable</a:t>
            </a:r>
            <a:r>
              <a:rPr lang="en-US" dirty="0" smtClean="0"/>
              <a:t> names</a:t>
            </a:r>
          </a:p>
          <a:p>
            <a:pPr lvl="1"/>
            <a:r>
              <a:rPr lang="en-US" dirty="0"/>
              <a:t>Refine WMDR2.0 full </a:t>
            </a:r>
            <a:r>
              <a:rPr lang="en-US" dirty="0" smtClean="0"/>
              <a:t>model </a:t>
            </a:r>
            <a:r>
              <a:rPr lang="en-US" dirty="0" smtClean="0"/>
              <a:t>and start testing model logic</a:t>
            </a:r>
          </a:p>
          <a:p>
            <a:pPr lvl="1"/>
            <a:r>
              <a:rPr lang="en-US" dirty="0" smtClean="0"/>
              <a:t>Develop </a:t>
            </a:r>
            <a:r>
              <a:rPr lang="en-US" dirty="0" smtClean="0"/>
              <a:t>serialization in XML, JSON</a:t>
            </a:r>
          </a:p>
          <a:p>
            <a:pPr lvl="1"/>
            <a:r>
              <a:rPr lang="en-US" dirty="0" smtClean="0"/>
              <a:t>Develop formal specification document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7627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Acknowledgements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WIGOS Metadata Standard</a:t>
            </a:r>
          </a:p>
          <a:p>
            <a:pPr lvl="1"/>
            <a:r>
              <a:rPr lang="en-US" dirty="0" smtClean="0"/>
              <a:t>WMO TT-WIGOSMD</a:t>
            </a:r>
          </a:p>
          <a:p>
            <a:pPr lvl="1"/>
            <a:r>
              <a:rPr lang="en-US" dirty="0" smtClean="0"/>
              <a:t>ET-ACDM members </a:t>
            </a:r>
          </a:p>
          <a:p>
            <a:r>
              <a:rPr lang="en-US" dirty="0" smtClean="0"/>
              <a:t>Initial </a:t>
            </a:r>
            <a:r>
              <a:rPr lang="en-US" dirty="0"/>
              <a:t>UML </a:t>
            </a:r>
            <a:r>
              <a:rPr lang="en-US" dirty="0" smtClean="0"/>
              <a:t>model</a:t>
            </a:r>
          </a:p>
          <a:p>
            <a:pPr lvl="1"/>
            <a:r>
              <a:rPr lang="en-US" dirty="0" smtClean="0"/>
              <a:t>Dominic </a:t>
            </a:r>
            <a:r>
              <a:rPr lang="en-US" dirty="0"/>
              <a:t>Lowe (formerly BoM) </a:t>
            </a:r>
            <a:endParaRPr lang="en-US" dirty="0" smtClean="0"/>
          </a:p>
          <a:p>
            <a:pPr lvl="1"/>
            <a:r>
              <a:rPr lang="en-US" dirty="0" smtClean="0"/>
              <a:t>Jeremy </a:t>
            </a:r>
            <a:r>
              <a:rPr lang="en-US" dirty="0"/>
              <a:t>Tandy (UKMO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Tom </a:t>
            </a:r>
            <a:r>
              <a:rPr lang="en-US" dirty="0" err="1" smtClean="0"/>
              <a:t>Kralidis</a:t>
            </a:r>
            <a:r>
              <a:rPr lang="en-US" dirty="0" smtClean="0"/>
              <a:t> (EC) </a:t>
            </a:r>
          </a:p>
          <a:p>
            <a:r>
              <a:rPr lang="en-US" dirty="0" smtClean="0"/>
              <a:t>Evolution of UML model</a:t>
            </a:r>
          </a:p>
          <a:p>
            <a:pPr lvl="1"/>
            <a:r>
              <a:rPr lang="en-US" dirty="0" smtClean="0"/>
              <a:t>Kathi Schleidt (</a:t>
            </a:r>
            <a:r>
              <a:rPr lang="en-US" dirty="0" err="1" smtClean="0"/>
              <a:t>DataCove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Barbara </a:t>
            </a:r>
            <a:r>
              <a:rPr lang="en-US" dirty="0" err="1" smtClean="0"/>
              <a:t>Magagna</a:t>
            </a:r>
            <a:r>
              <a:rPr lang="en-US" dirty="0" smtClean="0"/>
              <a:t> (I-ADOPT)</a:t>
            </a:r>
            <a:endParaRPr lang="en-US" dirty="0"/>
          </a:p>
          <a:p>
            <a:pPr lvl="1"/>
            <a:r>
              <a:rPr lang="en-US" dirty="0" smtClean="0"/>
              <a:t>OGC OMS SWG</a:t>
            </a:r>
          </a:p>
          <a:p>
            <a:r>
              <a:rPr lang="en-US" dirty="0" smtClean="0"/>
              <a:t>Users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41409" y="3875070"/>
            <a:ext cx="54802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urier" pitchFamily="49" charset="0"/>
              </a:rPr>
              <a:t>&lt;</a:t>
            </a:r>
            <a:r>
              <a:rPr lang="en-US" sz="2000" dirty="0" err="1" smtClean="0">
                <a:latin typeface="Courier" pitchFamily="49" charset="0"/>
              </a:rPr>
              <a:t>wmdr:extension</a:t>
            </a:r>
            <a:r>
              <a:rPr lang="en-US" sz="2000" dirty="0" smtClean="0">
                <a:latin typeface="Courier" pitchFamily="49" charset="0"/>
              </a:rPr>
              <a:t>&gt;</a:t>
            </a:r>
          </a:p>
          <a:p>
            <a:r>
              <a:rPr lang="en-US" sz="2000" dirty="0">
                <a:latin typeface="Courier" pitchFamily="49" charset="0"/>
              </a:rPr>
              <a:t>	</a:t>
            </a:r>
            <a:r>
              <a:rPr lang="en-US" sz="2000" dirty="0" smtClean="0">
                <a:latin typeface="Courier" pitchFamily="49" charset="0"/>
              </a:rPr>
              <a:t>&lt;</a:t>
            </a:r>
            <a:r>
              <a:rPr lang="en-US" sz="2000" dirty="0" err="1" smtClean="0">
                <a:latin typeface="Courier" pitchFamily="49" charset="0"/>
              </a:rPr>
              <a:t>wmdr:acknowledgement</a:t>
            </a:r>
            <a:r>
              <a:rPr lang="en-US" sz="2000" dirty="0" smtClean="0">
                <a:latin typeface="Courier" pitchFamily="49" charset="0"/>
              </a:rPr>
              <a:t>&gt;</a:t>
            </a:r>
          </a:p>
          <a:p>
            <a:r>
              <a:rPr lang="en-US" sz="2000" dirty="0" smtClean="0">
                <a:latin typeface="Courier" pitchFamily="49" charset="0"/>
              </a:rPr>
              <a:t>	</a:t>
            </a:r>
            <a:r>
              <a:rPr lang="en-US" sz="2000" dirty="0">
                <a:latin typeface="Courier" pitchFamily="49" charset="0"/>
              </a:rPr>
              <a:t>	</a:t>
            </a:r>
            <a:r>
              <a:rPr lang="en-US" sz="2000" dirty="0" smtClean="0">
                <a:latin typeface="Courier" pitchFamily="49" charset="0"/>
              </a:rPr>
              <a:t>&lt;</a:t>
            </a:r>
            <a:r>
              <a:rPr lang="en-US" sz="2000" dirty="0" err="1" smtClean="0">
                <a:latin typeface="Courier" pitchFamily="49" charset="0"/>
              </a:rPr>
              <a:t>gco:CharacterString</a:t>
            </a:r>
            <a:r>
              <a:rPr lang="en-US" sz="2000" dirty="0" smtClean="0">
                <a:latin typeface="Courier" pitchFamily="49" charset="0"/>
              </a:rPr>
              <a:t>&gt;</a:t>
            </a:r>
          </a:p>
          <a:p>
            <a:r>
              <a:rPr lang="en-US" sz="2000" b="1" dirty="0">
                <a:solidFill>
                  <a:srgbClr val="FF0000"/>
                </a:solidFill>
                <a:latin typeface="Courier" pitchFamily="49" charset="0"/>
              </a:rPr>
              <a:t>	</a:t>
            </a:r>
            <a:r>
              <a:rPr lang="en-US" sz="2000" b="1" dirty="0" smtClean="0">
                <a:solidFill>
                  <a:srgbClr val="FF0000"/>
                </a:solidFill>
                <a:latin typeface="Courier" pitchFamily="49" charset="0"/>
              </a:rPr>
              <a:t>	Thank you for your attention</a:t>
            </a:r>
          </a:p>
          <a:p>
            <a:r>
              <a:rPr lang="en-US" sz="2000" b="1" dirty="0">
                <a:solidFill>
                  <a:srgbClr val="FF0000"/>
                </a:solidFill>
                <a:latin typeface="Courier" pitchFamily="49" charset="0"/>
              </a:rPr>
              <a:t>	</a:t>
            </a:r>
            <a:r>
              <a:rPr lang="en-US" sz="2000" b="1" dirty="0" smtClean="0">
                <a:solidFill>
                  <a:srgbClr val="FF0000"/>
                </a:solidFill>
                <a:latin typeface="Courier" pitchFamily="49" charset="0"/>
              </a:rPr>
              <a:t>	</a:t>
            </a:r>
            <a:r>
              <a:rPr lang="en-US" sz="2000" dirty="0" smtClean="0">
                <a:latin typeface="Courier" pitchFamily="49" charset="0"/>
              </a:rPr>
              <a:t>&lt;/</a:t>
            </a:r>
            <a:r>
              <a:rPr lang="en-US" sz="2000" dirty="0" err="1" smtClean="0">
                <a:latin typeface="Courier" pitchFamily="49" charset="0"/>
              </a:rPr>
              <a:t>gco:CharacterString</a:t>
            </a:r>
            <a:r>
              <a:rPr lang="en-US" sz="2000" dirty="0" smtClean="0">
                <a:latin typeface="Courier" pitchFamily="49" charset="0"/>
              </a:rPr>
              <a:t>&gt;</a:t>
            </a:r>
          </a:p>
          <a:p>
            <a:r>
              <a:rPr lang="en-US" sz="2000" dirty="0">
                <a:latin typeface="Courier" pitchFamily="49" charset="0"/>
              </a:rPr>
              <a:t>	</a:t>
            </a:r>
            <a:r>
              <a:rPr lang="en-US" sz="2000" dirty="0" smtClean="0">
                <a:latin typeface="Courier" pitchFamily="49" charset="0"/>
              </a:rPr>
              <a:t>&lt;/</a:t>
            </a:r>
            <a:r>
              <a:rPr lang="en-US" sz="2000" dirty="0" err="1" smtClean="0">
                <a:latin typeface="Courier" pitchFamily="49" charset="0"/>
              </a:rPr>
              <a:t>wmdr:acknowledgement</a:t>
            </a:r>
            <a:r>
              <a:rPr lang="en-US" sz="2000" dirty="0" smtClean="0">
                <a:latin typeface="Courier" pitchFamily="49" charset="0"/>
              </a:rPr>
              <a:t>&gt;</a:t>
            </a:r>
          </a:p>
          <a:p>
            <a:r>
              <a:rPr lang="en-US" sz="2000" dirty="0" smtClean="0">
                <a:latin typeface="Courier" pitchFamily="49" charset="0"/>
              </a:rPr>
              <a:t>&lt;/</a:t>
            </a:r>
            <a:r>
              <a:rPr lang="en-US" sz="2000" dirty="0" err="1" smtClean="0">
                <a:latin typeface="Courier" pitchFamily="49" charset="0"/>
              </a:rPr>
              <a:t>wmdr:extension</a:t>
            </a:r>
            <a:r>
              <a:rPr lang="en-US" sz="2000" dirty="0" smtClean="0">
                <a:latin typeface="Courier" pitchFamily="49" charset="0"/>
              </a:rPr>
              <a:t>&gt;</a:t>
            </a:r>
            <a:endParaRPr lang="de-CH" sz="2000" dirty="0">
              <a:latin typeface="Courier" pitchFamily="49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7449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WMDR Observation</a:t>
            </a:r>
            <a:endParaRPr lang="de-CH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416050" y="1239838"/>
            <a:ext cx="10775950" cy="4886325"/>
          </a:xfrm>
        </p:spPr>
        <p:txBody>
          <a:bodyPr>
            <a:normAutofit/>
          </a:bodyPr>
          <a:lstStyle/>
          <a:p>
            <a:r>
              <a:rPr lang="de-CH" sz="2400" dirty="0">
                <a:hlinkClick r:id="rId2"/>
              </a:rPr>
              <a:t>https://</a:t>
            </a:r>
            <a:r>
              <a:rPr lang="de-CH" sz="2400" dirty="0" smtClean="0">
                <a:hlinkClick r:id="rId2"/>
              </a:rPr>
              <a:t>github.com/wmo-im/wmds/wiki/The-idea-and-concept-behind-WMDS</a:t>
            </a:r>
            <a:r>
              <a:rPr lang="de-CH" sz="2400" dirty="0" smtClean="0"/>
              <a:t> </a:t>
            </a:r>
            <a:endParaRPr lang="de-CH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862" y="2251736"/>
            <a:ext cx="8602275" cy="1400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670" y="3863182"/>
            <a:ext cx="7243467" cy="25707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811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OMS vs WMDR Initial Cross-Walk</a:t>
            </a:r>
            <a:endParaRPr lang="de-CH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430477"/>
              </p:ext>
            </p:extLst>
          </p:nvPr>
        </p:nvGraphicFramePr>
        <p:xfrm>
          <a:off x="917977" y="1498838"/>
          <a:ext cx="8128000" cy="370840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674138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841893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WIGOS</a:t>
                      </a:r>
                      <a:r>
                        <a:rPr lang="en-US" baseline="0" dirty="0" smtClean="0"/>
                        <a:t> Metadata WMDR 1.0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OGC/OMS ISO19156:2022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24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800" dirty="0" err="1" smtClean="0"/>
                        <a:t>ObservingFacility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Host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795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800" dirty="0" err="1" smtClean="0"/>
                        <a:t>ObservingCapability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800" dirty="0" smtClean="0"/>
                        <a:t>Observation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531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ObservableProperty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ObservableProperty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739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Process/Procedure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ObservingProcedure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945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Deployment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Deployment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714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Equipment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Observer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805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FacilitySet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099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ProgramNetwork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845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gml</a:t>
                      </a:r>
                      <a:endParaRPr lang="de-CH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Conceptual schema</a:t>
                      </a:r>
                      <a:r>
                        <a:rPr lang="en-US" baseline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 language </a:t>
                      </a:r>
                      <a:r>
                        <a:rPr lang="en-US" baseline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sym typeface="Wingdings" panose="05000000000000000000" pitchFamily="2" charset="2"/>
                        </a:rPr>
                        <a:t> any</a:t>
                      </a:r>
                      <a:endParaRPr lang="de-CH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858120"/>
                  </a:ext>
                </a:extLst>
              </a:tr>
            </a:tbl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0578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I-ADOPT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hlinkClick r:id="rId2"/>
              </a:rPr>
              <a:t>https://</a:t>
            </a:r>
            <a:r>
              <a:rPr lang="de-CH" dirty="0" smtClean="0">
                <a:hlinkClick r:id="rId2"/>
              </a:rPr>
              <a:t>doi.org/10.15497/RDA00071</a:t>
            </a:r>
            <a:endParaRPr lang="de-CH" dirty="0" smtClean="0"/>
          </a:p>
          <a:p>
            <a:r>
              <a:rPr lang="de-CH" dirty="0">
                <a:hlinkClick r:id="rId3"/>
              </a:rPr>
              <a:t>https://</a:t>
            </a:r>
            <a:r>
              <a:rPr lang="de-CH" dirty="0" smtClean="0">
                <a:hlinkClick r:id="rId3"/>
              </a:rPr>
              <a:t>i-adopt.github.io/index.html</a:t>
            </a:r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355" y="434814"/>
            <a:ext cx="1458024" cy="8226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095" y="3031237"/>
            <a:ext cx="8597260" cy="28354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5316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kl\AppData\Local\Microsoft\Windows\Temporary Internet Files\Content.Outlook\H97SZYKK\DOhR6uuXUAEJ-6m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62"/>
          <a:stretch/>
        </p:blipFill>
        <p:spPr bwMode="auto">
          <a:xfrm>
            <a:off x="3819525" y="171450"/>
            <a:ext cx="4552950" cy="636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9807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I-ADOPT Example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600201"/>
            <a:ext cx="11072683" cy="41936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1449050" y="6486525"/>
            <a:ext cx="571500" cy="2349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2282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77" y="206406"/>
            <a:ext cx="8608387" cy="4075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419" y="4282296"/>
            <a:ext cx="6171173" cy="2528323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11449050" y="6486525"/>
            <a:ext cx="571500" cy="2349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463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56" y="274638"/>
            <a:ext cx="11560087" cy="541735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1449050" y="6486525"/>
            <a:ext cx="571500" cy="2349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898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Motivation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Meteorology, climatology, environmental science</a:t>
            </a:r>
            <a:br>
              <a:rPr lang="en-US" sz="2400" dirty="0" smtClean="0"/>
            </a:br>
            <a:r>
              <a:rPr lang="en-US" sz="2400" dirty="0" smtClean="0"/>
              <a:t>need many, globally distributed observations</a:t>
            </a:r>
          </a:p>
          <a:p>
            <a:pPr lvl="1"/>
            <a:r>
              <a:rPr lang="en-US" sz="2000" dirty="0" smtClean="0"/>
              <a:t>Feed numerical weather models</a:t>
            </a:r>
          </a:p>
          <a:p>
            <a:pPr lvl="1"/>
            <a:r>
              <a:rPr lang="en-US" sz="2000" dirty="0" smtClean="0"/>
              <a:t>Determine climate trends</a:t>
            </a:r>
          </a:p>
          <a:p>
            <a:pPr lvl="1"/>
            <a:r>
              <a:rPr lang="en-US" sz="2000" dirty="0" smtClean="0"/>
              <a:t>Support public health</a:t>
            </a:r>
          </a:p>
          <a:p>
            <a:pPr lvl="1"/>
            <a:r>
              <a:rPr lang="en-US" sz="2000" dirty="0" smtClean="0"/>
              <a:t>Support industry and transport</a:t>
            </a:r>
          </a:p>
          <a:p>
            <a:pPr lvl="1"/>
            <a:r>
              <a:rPr lang="en-US" sz="2000" dirty="0" smtClean="0"/>
              <a:t>Verify environmental policy measures</a:t>
            </a:r>
          </a:p>
          <a:p>
            <a:pPr lvl="1"/>
            <a:r>
              <a:rPr lang="en-US" sz="2000" dirty="0" smtClean="0"/>
              <a:t>Support science</a:t>
            </a:r>
          </a:p>
          <a:p>
            <a:r>
              <a:rPr lang="en-US" sz="2400" dirty="0" smtClean="0"/>
              <a:t>Measurements obtained for different purposes, </a:t>
            </a:r>
            <a:br>
              <a:rPr lang="en-US" sz="2400" dirty="0" smtClean="0"/>
            </a:br>
            <a:r>
              <a:rPr lang="en-US" sz="2400" dirty="0" smtClean="0"/>
              <a:t>with different quality requirements and different representativeness</a:t>
            </a:r>
          </a:p>
          <a:p>
            <a:endParaRPr lang="en-US" sz="24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400" dirty="0" smtClean="0">
                <a:sym typeface="Wingdings" panose="05000000000000000000" pitchFamily="2" charset="2"/>
              </a:rPr>
              <a:t> ‘</a:t>
            </a:r>
            <a:r>
              <a:rPr lang="en-US" sz="2400" dirty="0">
                <a:sym typeface="Wingdings" panose="05000000000000000000" pitchFamily="2" charset="2"/>
              </a:rPr>
              <a:t>Adequate use of observational </a:t>
            </a:r>
            <a:r>
              <a:rPr lang="en-US" sz="2400" dirty="0" smtClean="0">
                <a:sym typeface="Wingdings" panose="05000000000000000000" pitchFamily="2" charset="2"/>
              </a:rPr>
              <a:t>data’</a:t>
            </a:r>
            <a:r>
              <a:rPr lang="de-CH" sz="2400" dirty="0" smtClean="0">
                <a:sym typeface="Wingdings" panose="05000000000000000000" pitchFamily="2" charset="2"/>
              </a:rPr>
              <a:t> r</a:t>
            </a:r>
            <a:r>
              <a:rPr lang="en-US" sz="2400" dirty="0" err="1" smtClean="0">
                <a:sym typeface="Wingdings" panose="05000000000000000000" pitchFamily="2" charset="2"/>
              </a:rPr>
              <a:t>equires</a:t>
            </a:r>
            <a:r>
              <a:rPr lang="en-US" sz="2400" dirty="0" smtClean="0">
                <a:sym typeface="Wingdings" panose="05000000000000000000" pitchFamily="2" charset="2"/>
              </a:rPr>
              <a:t> </a:t>
            </a:r>
            <a:r>
              <a:rPr lang="en-US" sz="2400" dirty="0">
                <a:sym typeface="Wingdings" panose="05000000000000000000" pitchFamily="2" charset="2"/>
              </a:rPr>
              <a:t>comprehensive </a:t>
            </a:r>
            <a:r>
              <a:rPr lang="en-US" sz="2400" dirty="0" smtClean="0">
                <a:sym typeface="Wingdings" panose="05000000000000000000" pitchFamily="2" charset="2"/>
              </a:rPr>
              <a:t>metadata</a:t>
            </a:r>
            <a:endParaRPr lang="de-CH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518" y="1239253"/>
            <a:ext cx="3984606" cy="29047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545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Background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6116" y="1239253"/>
            <a:ext cx="8383280" cy="4886911"/>
          </a:xfrm>
        </p:spPr>
        <p:txBody>
          <a:bodyPr>
            <a:normAutofit fontScale="92500"/>
          </a:bodyPr>
          <a:lstStyle/>
          <a:p>
            <a:r>
              <a:rPr lang="en-US" sz="2400" dirty="0" smtClean="0"/>
              <a:t>WIGOS metadata model 1.0 developed based on experience from various communities under the WMO umbrella 2013/2014</a:t>
            </a:r>
          </a:p>
          <a:p>
            <a:r>
              <a:rPr lang="en-US" sz="2400" dirty="0" smtClean="0"/>
              <a:t>Published and endorsed at WMO Cg-17 (WMDS 2015, update 2019)</a:t>
            </a:r>
          </a:p>
          <a:p>
            <a:r>
              <a:rPr lang="en-US" sz="2400" dirty="0" smtClean="0"/>
              <a:t>Formally specified as a GML XSD,</a:t>
            </a:r>
            <a:br>
              <a:rPr lang="en-US" sz="2400" dirty="0" smtClean="0"/>
            </a:br>
            <a:r>
              <a:rPr lang="en-US" sz="2400" dirty="0" smtClean="0"/>
              <a:t>based on ISO19156:2011 / OGC O&amp;M (WMDR1.0)</a:t>
            </a:r>
          </a:p>
          <a:p>
            <a:r>
              <a:rPr lang="en-US" sz="2400" dirty="0" smtClean="0"/>
              <a:t>(Most comprehensively) implemented in OSCAR/Surface, </a:t>
            </a:r>
            <a:br>
              <a:rPr lang="en-US" sz="2400" dirty="0" smtClean="0"/>
            </a:br>
            <a:r>
              <a:rPr lang="en-US" sz="2400" dirty="0" smtClean="0"/>
              <a:t>supported by an API for exchange of XML files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700" dirty="0" smtClean="0"/>
              <a:t>WMDS (2015) </a:t>
            </a:r>
            <a:r>
              <a:rPr lang="en-US" sz="1700" dirty="0">
                <a:hlinkClick r:id="rId2"/>
              </a:rPr>
              <a:t>https://library.wmo.int/?</a:t>
            </a:r>
            <a:r>
              <a:rPr lang="en-US" sz="1700" dirty="0" smtClean="0">
                <a:hlinkClick r:id="rId2"/>
              </a:rPr>
              <a:t>lvl=notice_display&amp;id=18648</a:t>
            </a:r>
            <a:r>
              <a:rPr lang="en-US" sz="1700" dirty="0" smtClean="0"/>
              <a:t> (2015)</a:t>
            </a:r>
            <a:endParaRPr lang="en-US" sz="1700" dirty="0"/>
          </a:p>
          <a:p>
            <a:pPr marL="0" indent="0">
              <a:buNone/>
            </a:pPr>
            <a:r>
              <a:rPr lang="en-US" sz="1700" dirty="0" smtClean="0"/>
              <a:t>WMDS (2019) </a:t>
            </a:r>
            <a:r>
              <a:rPr lang="en-US" sz="1700" dirty="0">
                <a:hlinkClick r:id="rId3"/>
              </a:rPr>
              <a:t>https://</a:t>
            </a:r>
            <a:r>
              <a:rPr lang="en-US" sz="1700" dirty="0" smtClean="0">
                <a:hlinkClick r:id="rId3"/>
              </a:rPr>
              <a:t>library.wmo.int/index.php?lvl=notice_display&amp;id=19925</a:t>
            </a:r>
            <a:r>
              <a:rPr lang="en-US" sz="1700" dirty="0" smtClean="0"/>
              <a:t> (2019)</a:t>
            </a:r>
          </a:p>
          <a:p>
            <a:pPr marL="0" indent="0">
              <a:buNone/>
            </a:pPr>
            <a:r>
              <a:rPr lang="en-US" sz="1700" dirty="0" smtClean="0"/>
              <a:t>WMDR1.0 </a:t>
            </a:r>
            <a:r>
              <a:rPr lang="en-US" sz="1700" dirty="0">
                <a:hlinkClick r:id="rId4"/>
              </a:rPr>
              <a:t>https://</a:t>
            </a:r>
            <a:r>
              <a:rPr lang="en-US" sz="1700" dirty="0" smtClean="0">
                <a:hlinkClick r:id="rId4"/>
              </a:rPr>
              <a:t>github.com/wmo-im/wmdr</a:t>
            </a:r>
            <a:r>
              <a:rPr lang="en-US" sz="1700" dirty="0" smtClean="0"/>
              <a:t> </a:t>
            </a:r>
          </a:p>
          <a:p>
            <a:pPr marL="0" indent="0">
              <a:buNone/>
            </a:pPr>
            <a:r>
              <a:rPr lang="en-US" sz="1700" dirty="0" smtClean="0"/>
              <a:t>OSCAR/Surface </a:t>
            </a:r>
            <a:r>
              <a:rPr lang="en-US" sz="1700" dirty="0" smtClean="0">
                <a:hlinkClick r:id="rId5"/>
              </a:rPr>
              <a:t>https://oscar.wmo.int/surface</a:t>
            </a:r>
            <a:r>
              <a:rPr lang="en-US" sz="1700" dirty="0" smtClean="0"/>
              <a:t> 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4</a:t>
            </a:fld>
            <a:endParaRPr lang="de-C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4516" y="790321"/>
            <a:ext cx="2210634" cy="16197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29728" y="2511099"/>
            <a:ext cx="1265422" cy="2004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9361" y="4725591"/>
            <a:ext cx="2515789" cy="1700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170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3592440" y="1057030"/>
            <a:ext cx="4656306" cy="3511040"/>
            <a:chOff x="3592440" y="1057030"/>
            <a:chExt cx="4656306" cy="351104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36510" y="1057030"/>
              <a:ext cx="1838949" cy="2874153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3592440" y="4291071"/>
              <a:ext cx="465630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en-US" sz="1200" dirty="0">
                  <a:hlinkClick r:id="rId3"/>
                </a:rPr>
                <a:t>https://library.wmo.int/index.php?lvl=notice_display&amp;id=19925</a:t>
              </a:r>
              <a:endParaRPr lang="en-US" sz="1200" kern="0" dirty="0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244" y="1641805"/>
            <a:ext cx="2800269" cy="269105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WIGOS </a:t>
            </a:r>
            <a:r>
              <a:rPr lang="de-CH" dirty="0" err="1"/>
              <a:t>Metadata</a:t>
            </a:r>
            <a:r>
              <a:rPr lang="de-CH" dirty="0"/>
              <a:t> Standard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5</a:t>
            </a:fld>
            <a:endParaRPr lang="de-CH"/>
          </a:p>
        </p:txBody>
      </p:sp>
      <p:grpSp>
        <p:nvGrpSpPr>
          <p:cNvPr id="2053" name="Group 2052"/>
          <p:cNvGrpSpPr/>
          <p:nvPr/>
        </p:nvGrpSpPr>
        <p:grpSpPr>
          <a:xfrm>
            <a:off x="6459193" y="1057030"/>
            <a:ext cx="5435957" cy="1169550"/>
            <a:chOff x="3041385" y="831505"/>
            <a:chExt cx="4076967" cy="877163"/>
          </a:xfrm>
        </p:grpSpPr>
        <p:sp>
          <p:nvSpPr>
            <p:cNvPr id="3" name="Rectangle 2"/>
            <p:cNvSpPr/>
            <p:nvPr/>
          </p:nvSpPr>
          <p:spPr>
            <a:xfrm>
              <a:off x="3676651" y="831505"/>
              <a:ext cx="3441701" cy="87716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marL="380990" lvl="1" indent="-380990">
                <a:buFont typeface="Wingdings" panose="05000000000000000000" pitchFamily="2" charset="2"/>
                <a:buChar char="§"/>
              </a:pPr>
              <a:r>
                <a:rPr lang="de-CH" sz="1400" dirty="0" err="1" smtClean="0"/>
                <a:t>Atmosphere</a:t>
              </a:r>
              <a:r>
                <a:rPr lang="de-CH" sz="1400" dirty="0" smtClean="0"/>
                <a:t>, </a:t>
              </a:r>
              <a:r>
                <a:rPr lang="de-CH" sz="1400" dirty="0" err="1" smtClean="0"/>
                <a:t>land</a:t>
              </a:r>
              <a:r>
                <a:rPr lang="de-CH" sz="1400" dirty="0"/>
                <a:t>, </a:t>
              </a:r>
              <a:r>
                <a:rPr lang="de-CH" sz="1400" dirty="0" err="1"/>
                <a:t>ocean</a:t>
              </a:r>
              <a:r>
                <a:rPr lang="de-CH" sz="1400" dirty="0"/>
                <a:t>, </a:t>
              </a:r>
              <a:r>
                <a:rPr lang="de-CH" sz="1400" dirty="0" err="1"/>
                <a:t>space</a:t>
              </a:r>
              <a:endParaRPr lang="de-CH" sz="1400" dirty="0"/>
            </a:p>
            <a:p>
              <a:pPr marL="380990" lvl="1" indent="-380990">
                <a:buFont typeface="Wingdings" panose="05000000000000000000" pitchFamily="2" charset="2"/>
                <a:buChar char="§"/>
              </a:pPr>
              <a:r>
                <a:rPr lang="de-CH" sz="1400" dirty="0"/>
                <a:t>Fixed, mobile </a:t>
              </a:r>
              <a:r>
                <a:rPr lang="de-CH" sz="1400" dirty="0" err="1"/>
                <a:t>observing</a:t>
              </a:r>
              <a:r>
                <a:rPr lang="de-CH" sz="1400" dirty="0"/>
                <a:t> </a:t>
              </a:r>
              <a:r>
                <a:rPr lang="de-CH" sz="1400" dirty="0" err="1"/>
                <a:t>facilities</a:t>
              </a:r>
              <a:endParaRPr lang="de-CH" sz="1400" dirty="0"/>
            </a:p>
            <a:p>
              <a:pPr marL="380990" lvl="1" indent="-380990">
                <a:buFont typeface="Wingdings" panose="05000000000000000000" pitchFamily="2" charset="2"/>
                <a:buChar char="§"/>
              </a:pPr>
              <a:r>
                <a:rPr lang="de-CH" sz="1400" dirty="0"/>
                <a:t>In-situ, remote-</a:t>
              </a:r>
              <a:r>
                <a:rPr lang="de-CH" sz="1400" dirty="0" err="1"/>
                <a:t>sensing</a:t>
              </a:r>
              <a:r>
                <a:rPr lang="de-CH" sz="1400" dirty="0"/>
                <a:t> </a:t>
              </a:r>
              <a:r>
                <a:rPr lang="de-CH" sz="1400" dirty="0" err="1"/>
                <a:t>instruments</a:t>
              </a:r>
              <a:endParaRPr lang="de-CH" sz="1400" dirty="0"/>
            </a:p>
            <a:p>
              <a:pPr marL="380990" lvl="1" indent="-380990">
                <a:buFont typeface="Wingdings" panose="05000000000000000000" pitchFamily="2" charset="2"/>
                <a:buChar char="§"/>
              </a:pPr>
              <a:r>
                <a:rPr lang="de-CH" sz="1400" dirty="0" err="1"/>
                <a:t>Physical</a:t>
              </a:r>
              <a:r>
                <a:rPr lang="de-CH" sz="1400" dirty="0"/>
                <a:t>, </a:t>
              </a:r>
              <a:r>
                <a:rPr lang="de-CH" sz="1400" dirty="0" err="1"/>
                <a:t>chemical</a:t>
              </a:r>
              <a:r>
                <a:rPr lang="de-CH" sz="1400" dirty="0"/>
                <a:t>, </a:t>
              </a:r>
              <a:r>
                <a:rPr lang="de-CH" sz="1400" dirty="0" err="1"/>
                <a:t>biological</a:t>
              </a:r>
              <a:r>
                <a:rPr lang="de-CH" sz="1400" dirty="0"/>
                <a:t>, </a:t>
              </a:r>
              <a:r>
                <a:rPr lang="de-CH" sz="1400" dirty="0" err="1"/>
                <a:t>hydrological</a:t>
              </a:r>
              <a:r>
                <a:rPr lang="de-CH" sz="1400" dirty="0"/>
                <a:t> </a:t>
              </a:r>
              <a:r>
                <a:rPr lang="de-CH" sz="1400" dirty="0" err="1"/>
                <a:t>observations</a:t>
              </a:r>
              <a:endParaRPr lang="de-CH" sz="1400" dirty="0"/>
            </a:p>
            <a:p>
              <a:pPr marL="380990" lvl="1" indent="-380990">
                <a:buFont typeface="Wingdings" panose="05000000000000000000" pitchFamily="2" charset="2"/>
                <a:buChar char="§"/>
              </a:pPr>
              <a:r>
                <a:rPr lang="de-CH" sz="1400" dirty="0" err="1"/>
                <a:t>Weather</a:t>
              </a:r>
              <a:r>
                <a:rPr lang="de-CH" sz="1400" dirty="0"/>
                <a:t>, </a:t>
              </a:r>
              <a:r>
                <a:rPr lang="de-CH" sz="1400" dirty="0" err="1"/>
                <a:t>climate</a:t>
              </a:r>
              <a:r>
                <a:rPr lang="de-CH" sz="1400" dirty="0"/>
                <a:t>, </a:t>
              </a:r>
              <a:r>
                <a:rPr lang="de-CH" sz="1400" dirty="0" err="1" smtClean="0"/>
                <a:t>hydrology</a:t>
              </a:r>
              <a:r>
                <a:rPr lang="de-CH" sz="1400" dirty="0" smtClean="0"/>
                <a:t>, </a:t>
              </a:r>
              <a:r>
                <a:rPr lang="de-CH" sz="1400" dirty="0" err="1" smtClean="0"/>
                <a:t>atmosphere</a:t>
              </a:r>
              <a:r>
                <a:rPr lang="de-CH" sz="1400" dirty="0" smtClean="0"/>
                <a:t>, </a:t>
              </a:r>
              <a:r>
                <a:rPr lang="de-CH" sz="1400" dirty="0" err="1" smtClean="0"/>
                <a:t>warnings</a:t>
              </a:r>
              <a:r>
                <a:rPr lang="de-CH" sz="1400" dirty="0"/>
                <a:t>, …</a:t>
              </a:r>
              <a:endParaRPr lang="de-CH" sz="2000" dirty="0"/>
            </a:p>
          </p:txBody>
        </p:sp>
        <p:cxnSp>
          <p:nvCxnSpPr>
            <p:cNvPr id="24" name="Straight Connector 23"/>
            <p:cNvCxnSpPr>
              <a:stCxn id="3" idx="1"/>
            </p:cNvCxnSpPr>
            <p:nvPr/>
          </p:nvCxnSpPr>
          <p:spPr bwMode="auto">
            <a:xfrm flipH="1">
              <a:off x="3041385" y="1270086"/>
              <a:ext cx="635266" cy="20666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054" name="Group 2053"/>
          <p:cNvGrpSpPr/>
          <p:nvPr/>
        </p:nvGrpSpPr>
        <p:grpSpPr>
          <a:xfrm>
            <a:off x="6752596" y="2207346"/>
            <a:ext cx="5140657" cy="2353701"/>
            <a:chOff x="4377619" y="2491825"/>
            <a:chExt cx="3855493" cy="1765276"/>
          </a:xfrm>
        </p:grpSpPr>
        <p:sp>
          <p:nvSpPr>
            <p:cNvPr id="25" name="TextBox 24"/>
            <p:cNvSpPr txBox="1"/>
            <p:nvPr/>
          </p:nvSpPr>
          <p:spPr>
            <a:xfrm>
              <a:off x="5746749" y="2572024"/>
              <a:ext cx="2486363" cy="16850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defPPr>
                <a:defRPr lang="de-CH"/>
              </a:defPPr>
              <a:lvl2pPr marL="285750" lvl="1" indent="-285750">
                <a:buFont typeface="Wingdings" panose="05000000000000000000" pitchFamily="2" charset="2"/>
                <a:buChar char="§"/>
                <a:defRPr sz="1200"/>
              </a:lvl2pPr>
            </a:lstStyle>
            <a:p>
              <a:pPr marL="304792" indent="-304792">
                <a:buFont typeface="+mj-lt"/>
                <a:buAutoNum type="arabicPeriod"/>
              </a:pPr>
              <a:r>
                <a:rPr lang="en-GB" sz="1400" dirty="0"/>
                <a:t>Observed variable</a:t>
              </a:r>
              <a:endParaRPr lang="de-CH" sz="1400" dirty="0"/>
            </a:p>
            <a:p>
              <a:pPr marL="304792" indent="-304792">
                <a:buFont typeface="+mj-lt"/>
                <a:buAutoNum type="arabicPeriod"/>
              </a:pPr>
              <a:r>
                <a:rPr lang="en-GB" sz="1400" dirty="0"/>
                <a:t>Purpose of observation</a:t>
              </a:r>
              <a:endParaRPr lang="de-CH" sz="1400" dirty="0"/>
            </a:p>
            <a:p>
              <a:pPr marL="304792" indent="-304792">
                <a:buFont typeface="+mj-lt"/>
                <a:buAutoNum type="arabicPeriod"/>
              </a:pPr>
              <a:r>
                <a:rPr lang="en-GB" sz="1400" dirty="0"/>
                <a:t>Station/ platform</a:t>
              </a:r>
              <a:endParaRPr lang="de-CH" sz="1400" dirty="0"/>
            </a:p>
            <a:p>
              <a:pPr marL="304792" indent="-304792">
                <a:buFont typeface="+mj-lt"/>
                <a:buAutoNum type="arabicPeriod"/>
              </a:pPr>
              <a:r>
                <a:rPr lang="en-GB" sz="1400" dirty="0"/>
                <a:t>Environment</a:t>
              </a:r>
              <a:endParaRPr lang="de-CH" sz="1400" dirty="0"/>
            </a:p>
            <a:p>
              <a:pPr marL="304792" indent="-304792">
                <a:buFont typeface="+mj-lt"/>
                <a:buAutoNum type="arabicPeriod"/>
              </a:pPr>
              <a:r>
                <a:rPr lang="en-GB" sz="1400" dirty="0"/>
                <a:t>Instruments &amp; methods of observation</a:t>
              </a:r>
              <a:endParaRPr lang="de-CH" sz="1400" dirty="0"/>
            </a:p>
            <a:p>
              <a:pPr marL="304792" indent="-304792">
                <a:buFont typeface="+mj-lt"/>
                <a:buAutoNum type="arabicPeriod"/>
              </a:pPr>
              <a:r>
                <a:rPr lang="en-GB" sz="1400" dirty="0"/>
                <a:t>Sampling</a:t>
              </a:r>
              <a:endParaRPr lang="de-CH" sz="1400" dirty="0"/>
            </a:p>
            <a:p>
              <a:pPr marL="304792" indent="-304792">
                <a:buFont typeface="+mj-lt"/>
                <a:buAutoNum type="arabicPeriod"/>
              </a:pPr>
              <a:r>
                <a:rPr lang="en-GB" sz="1400" dirty="0"/>
                <a:t>Data processing and reporting</a:t>
              </a:r>
              <a:endParaRPr lang="de-CH" sz="1400" dirty="0"/>
            </a:p>
            <a:p>
              <a:pPr marL="304792" indent="-304792">
                <a:buFont typeface="+mj-lt"/>
                <a:buAutoNum type="arabicPeriod"/>
              </a:pPr>
              <a:r>
                <a:rPr lang="en-GB" sz="1400" dirty="0"/>
                <a:t>Data Quality</a:t>
              </a:r>
              <a:endParaRPr lang="de-CH" sz="1400" dirty="0"/>
            </a:p>
            <a:p>
              <a:pPr marL="304792" indent="-304792">
                <a:buFont typeface="+mj-lt"/>
                <a:buAutoNum type="arabicPeriod"/>
              </a:pPr>
              <a:r>
                <a:rPr lang="en-GB" sz="1400" dirty="0"/>
                <a:t>Ownership and Data Policy</a:t>
              </a:r>
              <a:endParaRPr lang="de-CH" sz="1400" dirty="0"/>
            </a:p>
            <a:p>
              <a:pPr marL="304792" indent="-304792">
                <a:buFont typeface="+mj-lt"/>
                <a:buAutoNum type="arabicPeriod"/>
              </a:pPr>
              <a:r>
                <a:rPr lang="en-GB" sz="1400" dirty="0"/>
                <a:t>Contact</a:t>
              </a:r>
              <a:endParaRPr lang="de-CH" sz="1400" dirty="0"/>
            </a:p>
          </p:txBody>
        </p:sp>
        <p:cxnSp>
          <p:nvCxnSpPr>
            <p:cNvPr id="33" name="Straight Connector 32"/>
            <p:cNvCxnSpPr>
              <a:stCxn id="25" idx="1"/>
            </p:cNvCxnSpPr>
            <p:nvPr/>
          </p:nvCxnSpPr>
          <p:spPr bwMode="auto">
            <a:xfrm flipH="1" flipV="1">
              <a:off x="4377619" y="2491825"/>
              <a:ext cx="1369130" cy="92273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6" name="Rectangle 25"/>
          <p:cNvSpPr/>
          <p:nvPr/>
        </p:nvSpPr>
        <p:spPr bwMode="auto">
          <a:xfrm>
            <a:off x="8609135" y="2364539"/>
            <a:ext cx="2514600" cy="416548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de-CH" sz="2800"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8610084" y="3254364"/>
            <a:ext cx="3216790" cy="789073"/>
          </a:xfrm>
          <a:prstGeom prst="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de-CH" sz="2800">
              <a:latin typeface="Arial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8610084" y="2808893"/>
            <a:ext cx="1955793" cy="407205"/>
          </a:xfrm>
          <a:prstGeom prst="rect">
            <a:avLst/>
          </a:prstGeom>
          <a:solidFill>
            <a:schemeClr val="accent1">
              <a:lumMod val="75000"/>
              <a:alpha val="2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de-CH" sz="2800">
              <a:latin typeface="Arial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8610084" y="4084213"/>
            <a:ext cx="2870201" cy="192000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de-CH" sz="2800">
              <a:latin typeface="Arial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8610084" y="4298756"/>
            <a:ext cx="1126068" cy="192000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de-CH" sz="2800">
              <a:latin typeface="Arial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194018" y="2946587"/>
            <a:ext cx="2769337" cy="10729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pPr marL="0" lvl="1"/>
            <a:endParaRPr lang="de-CH" sz="2000" dirty="0"/>
          </a:p>
        </p:txBody>
      </p:sp>
      <p:cxnSp>
        <p:nvCxnSpPr>
          <p:cNvPr id="45" name="Straight Connector 44"/>
          <p:cNvCxnSpPr>
            <a:stCxn id="44" idx="3"/>
          </p:cNvCxnSpPr>
          <p:nvPr/>
        </p:nvCxnSpPr>
        <p:spPr bwMode="auto">
          <a:xfrm flipV="1">
            <a:off x="3963355" y="2859932"/>
            <a:ext cx="804154" cy="6231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9" name="Group 18"/>
          <p:cNvGrpSpPr/>
          <p:nvPr/>
        </p:nvGrpSpPr>
        <p:grpSpPr>
          <a:xfrm>
            <a:off x="3889808" y="4725591"/>
            <a:ext cx="5262151" cy="1949091"/>
            <a:chOff x="6632999" y="4725591"/>
            <a:chExt cx="5262151" cy="1949091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78373" y="4725591"/>
              <a:ext cx="2816777" cy="1903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Rectangle 17"/>
            <p:cNvSpPr/>
            <p:nvPr/>
          </p:nvSpPr>
          <p:spPr>
            <a:xfrm>
              <a:off x="6632999" y="6397683"/>
              <a:ext cx="254011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/>
              <a:r>
                <a:rPr lang="en-US" sz="1200" dirty="0">
                  <a:hlinkClick r:id="rId6"/>
                </a:rPr>
                <a:t>https://oscar.wmo.int/surface</a:t>
              </a:r>
              <a:r>
                <a:rPr lang="en-US" sz="1200" dirty="0"/>
                <a:t> </a:t>
              </a:r>
              <a:endParaRPr lang="de-CH" sz="1200" dirty="0"/>
            </a:p>
          </p:txBody>
        </p:sp>
      </p:grp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Descriptive </a:t>
            </a:r>
            <a:br>
              <a:rPr lang="en-US" dirty="0" smtClean="0"/>
            </a:br>
            <a:r>
              <a:rPr lang="en-US" dirty="0" smtClean="0"/>
              <a:t>Standard</a:t>
            </a:r>
          </a:p>
          <a:p>
            <a:pPr lvl="1"/>
            <a:endParaRPr lang="en-US" dirty="0" smtClean="0">
              <a:hlinkClick r:id="rId3"/>
            </a:endParaRPr>
          </a:p>
          <a:p>
            <a:pPr lvl="1"/>
            <a:endParaRPr lang="en-US" dirty="0">
              <a:hlinkClick r:id="rId3"/>
            </a:endParaRPr>
          </a:p>
          <a:p>
            <a:pPr lvl="1"/>
            <a:endParaRPr lang="en-US" dirty="0" smtClean="0">
              <a:hlinkClick r:id="rId3"/>
            </a:endParaRPr>
          </a:p>
          <a:p>
            <a:r>
              <a:rPr lang="en-US" dirty="0" smtClean="0"/>
              <a:t>XML Schema </a:t>
            </a:r>
            <a:br>
              <a:rPr lang="en-US" dirty="0" smtClean="0"/>
            </a:br>
            <a:r>
              <a:rPr lang="en-US" dirty="0" smtClean="0"/>
              <a:t>defining exchange</a:t>
            </a:r>
            <a:br>
              <a:rPr lang="en-US" dirty="0" smtClean="0"/>
            </a:br>
            <a:r>
              <a:rPr lang="en-US" dirty="0" smtClean="0"/>
              <a:t>format (WMDR 1.0)</a:t>
            </a:r>
            <a:endParaRPr lang="en-US" dirty="0">
              <a:hlinkClick r:id="rId3"/>
            </a:endParaRPr>
          </a:p>
          <a:p>
            <a:pPr lvl="1"/>
            <a:endParaRPr lang="en-US" dirty="0" smtClean="0">
              <a:hlinkClick r:id="rId3"/>
            </a:endParaRPr>
          </a:p>
          <a:p>
            <a:pPr lvl="1"/>
            <a:endParaRPr lang="en-US" dirty="0">
              <a:hlinkClick r:id="rId3"/>
            </a:endParaRPr>
          </a:p>
          <a:p>
            <a:pPr marL="457200" lvl="1" indent="0">
              <a:buNone/>
            </a:pPr>
            <a:endParaRPr lang="en-US" dirty="0">
              <a:hlinkClick r:id="rId3"/>
            </a:endParaRPr>
          </a:p>
          <a:p>
            <a:endParaRPr lang="en-US" dirty="0" smtClean="0"/>
          </a:p>
          <a:p>
            <a:r>
              <a:rPr lang="en-US" dirty="0" smtClean="0"/>
              <a:t>WMO Reference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56359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29" grpId="0" animBg="1"/>
      <p:bldP spid="30" grpId="0" animBg="1"/>
      <p:bldP spid="31" grpId="0" animBg="1"/>
      <p:bldP spid="44" grpId="0" animBg="1"/>
      <p:bldP spid="9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dirty="0" err="1"/>
              <a:t>KPIs</a:t>
            </a:r>
            <a:r>
              <a:rPr lang="es-AR" dirty="0"/>
              <a:t> for WMDR XML </a:t>
            </a:r>
            <a:r>
              <a:rPr lang="es-AR" dirty="0" err="1"/>
              <a:t>quality</a:t>
            </a:r>
            <a:r>
              <a:rPr lang="es-AR" dirty="0"/>
              <a:t> </a:t>
            </a:r>
            <a:r>
              <a:rPr lang="es-AR" dirty="0" err="1"/>
              <a:t>assessment</a:t>
            </a:r>
            <a:r>
              <a:rPr lang="es-AR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6116" y="1239253"/>
            <a:ext cx="9414626" cy="4886911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highlight>
                  <a:scrgbClr r="0" g="0" b="0">
                    <a:alpha val="0"/>
                  </a:scrgbClr>
                </a:highlight>
                <a:latin typeface="Arial" panose="020B0604020202020204" pitchFamily="34" charset="0"/>
                <a:cs typeface="Arial" panose="020B0604020202020204" pitchFamily="34" charset="0"/>
              </a:rPr>
              <a:t>Key Performance Indicators (KPI) </a:t>
            </a:r>
            <a:r>
              <a:rPr lang="en-US" dirty="0" smtClean="0">
                <a:highlight>
                  <a:scrgbClr r="0" g="0" b="0">
                    <a:alpha val="0"/>
                  </a:scrgbClr>
                </a:highlight>
                <a:latin typeface="Arial" panose="020B0604020202020204" pitchFamily="34" charset="0"/>
                <a:cs typeface="Arial" panose="020B0604020202020204" pitchFamily="34" charset="0"/>
              </a:rPr>
              <a:t>developed </a:t>
            </a:r>
            <a:r>
              <a:rPr lang="en-US" dirty="0">
                <a:highlight>
                  <a:scrgbClr r="0" g="0" b="0">
                    <a:alpha val="0"/>
                  </a:scrgbClr>
                </a:highlight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en-US" dirty="0" smtClean="0">
                <a:highlight>
                  <a:scrgbClr r="0" g="0" b="0">
                    <a:alpha val="0"/>
                  </a:scrgbClr>
                </a:highlight>
                <a:latin typeface="Arial" panose="020B0604020202020204" pitchFamily="34" charset="0"/>
                <a:cs typeface="Arial" panose="020B0604020202020204" pitchFamily="34" charset="0"/>
              </a:rPr>
              <a:t>TT-WIGOSMD </a:t>
            </a:r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github.com/wmo-im/wmdr/tree/issue42</a:t>
            </a:r>
            <a:endParaRPr lang="en-US" dirty="0"/>
          </a:p>
          <a:p>
            <a:pPr lvl="1"/>
            <a:r>
              <a:rPr lang="en-US" dirty="0"/>
              <a:t>set of rules grouped in 6 categories and 11 subcategories</a:t>
            </a:r>
          </a:p>
          <a:p>
            <a:pPr lvl="2"/>
            <a:r>
              <a:rPr lang="en-US" dirty="0"/>
              <a:t>1 - Schema compliance</a:t>
            </a:r>
          </a:p>
          <a:p>
            <a:pPr lvl="2"/>
            <a:r>
              <a:rPr lang="en-US" dirty="0"/>
              <a:t>2 - Station characteristics</a:t>
            </a:r>
          </a:p>
          <a:p>
            <a:pPr lvl="2"/>
            <a:r>
              <a:rPr lang="en-US" dirty="0"/>
              <a:t>3 - Observation/measurements – deployment</a:t>
            </a:r>
          </a:p>
          <a:p>
            <a:pPr lvl="2"/>
            <a:r>
              <a:rPr lang="en-US" dirty="0"/>
              <a:t>4 – Station contacts</a:t>
            </a:r>
          </a:p>
          <a:p>
            <a:pPr lvl="2"/>
            <a:r>
              <a:rPr lang="en-US" dirty="0"/>
              <a:t>5 – Bibliographic references and documents</a:t>
            </a:r>
          </a:p>
          <a:p>
            <a:pPr lvl="2"/>
            <a:r>
              <a:rPr lang="en-US" dirty="0"/>
              <a:t>6 – Value of a station for WIGOS</a:t>
            </a:r>
          </a:p>
          <a:p>
            <a:r>
              <a:rPr lang="en-US" dirty="0" err="1" smtClean="0"/>
              <a:t>Pywmdr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github.com/wmo-im/pywmdr</a:t>
            </a:r>
            <a:endParaRPr lang="en-US" dirty="0"/>
          </a:p>
          <a:p>
            <a:pPr lvl="1"/>
            <a:r>
              <a:rPr lang="en-US" dirty="0" smtClean="0"/>
              <a:t>Python application developed by TT-WIGOSMD</a:t>
            </a:r>
          </a:p>
          <a:p>
            <a:pPr lvl="1"/>
            <a:r>
              <a:rPr lang="en-US" dirty="0" smtClean="0"/>
              <a:t>based </a:t>
            </a:r>
            <a:r>
              <a:rPr lang="en-US" dirty="0"/>
              <a:t>on similar tool by TT-WISMD (</a:t>
            </a:r>
            <a:r>
              <a:rPr lang="en-US" dirty="0" err="1"/>
              <a:t>pywcmp</a:t>
            </a:r>
            <a:r>
              <a:rPr lang="en-US" dirty="0"/>
              <a:t>)</a:t>
            </a:r>
          </a:p>
          <a:p>
            <a:pPr lvl="1"/>
            <a:r>
              <a:rPr lang="en-US" dirty="0" smtClean="0"/>
              <a:t>Features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Validation against WMDR 1.0 schema (XML)</a:t>
            </a:r>
          </a:p>
          <a:p>
            <a:pPr lvl="2"/>
            <a:r>
              <a:rPr lang="en-US" dirty="0"/>
              <a:t>Validation of controlled vocabulary terms against </a:t>
            </a: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codes.wmo.int/wmdr</a:t>
            </a:r>
            <a:r>
              <a:rPr lang="en-US" dirty="0" smtClean="0"/>
              <a:t> </a:t>
            </a:r>
            <a:endParaRPr lang="en-US" dirty="0"/>
          </a:p>
          <a:p>
            <a:pPr lvl="2"/>
            <a:r>
              <a:rPr lang="en-US" dirty="0"/>
              <a:t>KPI evaluation of single metadata documents or entire collections</a:t>
            </a:r>
          </a:p>
          <a:p>
            <a:pPr lvl="2"/>
            <a:r>
              <a:rPr lang="en-US" dirty="0" smtClean="0"/>
              <a:t>assign grade </a:t>
            </a:r>
            <a:r>
              <a:rPr lang="en-US" dirty="0"/>
              <a:t>to </a:t>
            </a:r>
            <a:r>
              <a:rPr lang="en-US" dirty="0" smtClean="0"/>
              <a:t>document </a:t>
            </a:r>
            <a:r>
              <a:rPr lang="en-US" dirty="0"/>
              <a:t>according to the overall score</a:t>
            </a:r>
          </a:p>
          <a:p>
            <a:pPr lvl="2"/>
            <a:r>
              <a:rPr lang="en-US" dirty="0" smtClean="0"/>
              <a:t>calculate </a:t>
            </a:r>
            <a:r>
              <a:rPr lang="en-US" dirty="0"/>
              <a:t>metrics </a:t>
            </a:r>
            <a:r>
              <a:rPr lang="en-US" dirty="0" smtClean="0"/>
              <a:t>for collections </a:t>
            </a:r>
            <a:r>
              <a:rPr lang="en-US" dirty="0"/>
              <a:t>and </a:t>
            </a:r>
            <a:r>
              <a:rPr lang="en-US" dirty="0" smtClean="0"/>
              <a:t>present </a:t>
            </a:r>
            <a:r>
              <a:rPr lang="en-US" dirty="0"/>
              <a:t>as .</a:t>
            </a:r>
            <a:r>
              <a:rPr lang="en-US" dirty="0" err="1"/>
              <a:t>json</a:t>
            </a:r>
            <a:endParaRPr lang="en-US" dirty="0"/>
          </a:p>
          <a:p>
            <a:pPr lvl="2"/>
            <a:r>
              <a:rPr lang="en-US" dirty="0"/>
              <a:t>bulk </a:t>
            </a:r>
            <a:r>
              <a:rPr lang="en-US" dirty="0" smtClean="0"/>
              <a:t>harvest </a:t>
            </a:r>
            <a:r>
              <a:rPr lang="en-US" dirty="0"/>
              <a:t>of </a:t>
            </a:r>
            <a:r>
              <a:rPr lang="en-US" dirty="0" err="1"/>
              <a:t>wmdr</a:t>
            </a:r>
            <a:r>
              <a:rPr lang="en-US" dirty="0"/>
              <a:t> documents from a collection’s OAI web service</a:t>
            </a:r>
          </a:p>
          <a:p>
            <a:pPr lvl="2"/>
            <a:r>
              <a:rPr lang="en-US" dirty="0" smtClean="0"/>
              <a:t>schedule harvest, recalculate </a:t>
            </a:r>
            <a:r>
              <a:rPr lang="en-US" dirty="0"/>
              <a:t>metrics to monitor </a:t>
            </a:r>
            <a:r>
              <a:rPr lang="en-US" dirty="0" smtClean="0"/>
              <a:t>evolution over time</a:t>
            </a:r>
            <a:endParaRPr lang="en-US" dirty="0"/>
          </a:p>
          <a:p>
            <a:pPr lvl="2"/>
            <a:r>
              <a:rPr lang="en-US" dirty="0" smtClean="0"/>
              <a:t>simple </a:t>
            </a:r>
            <a:r>
              <a:rPr lang="en-US" dirty="0"/>
              <a:t>command line interface (CLI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6</a:t>
            </a:fld>
            <a:endParaRPr lang="de-CH"/>
          </a:p>
        </p:txBody>
      </p:sp>
      <p:grpSp>
        <p:nvGrpSpPr>
          <p:cNvPr id="70" name="Group 69"/>
          <p:cNvGrpSpPr/>
          <p:nvPr/>
        </p:nvGrpSpPr>
        <p:grpSpPr>
          <a:xfrm>
            <a:off x="12337068" y="909856"/>
            <a:ext cx="5696581" cy="4868137"/>
            <a:chOff x="6410872" y="1443392"/>
            <a:chExt cx="5696581" cy="4868137"/>
          </a:xfrm>
        </p:grpSpPr>
        <p:grpSp>
          <p:nvGrpSpPr>
            <p:cNvPr id="6" name="Group 5"/>
            <p:cNvGrpSpPr/>
            <p:nvPr/>
          </p:nvGrpSpPr>
          <p:grpSpPr>
            <a:xfrm>
              <a:off x="6415914" y="1443392"/>
              <a:ext cx="5691539" cy="4791412"/>
              <a:chOff x="6400800" y="1443392"/>
              <a:chExt cx="5691539" cy="4791412"/>
            </a:xfrm>
          </p:grpSpPr>
          <p:sp>
            <p:nvSpPr>
              <p:cNvPr id="7" name="Freeform 6"/>
              <p:cNvSpPr/>
              <p:nvPr/>
            </p:nvSpPr>
            <p:spPr>
              <a:xfrm>
                <a:off x="6400800" y="1443392"/>
                <a:ext cx="3680900" cy="4617342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729FCF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wrap="square" lIns="108847" tIns="54423" rIns="108847" bIns="54423" anchor="t" anchorCtr="0" compatLnSpc="0">
                <a:noAutofit/>
              </a:bodyPr>
              <a:lstStyle/>
              <a:p>
                <a:pPr hangingPunct="0"/>
                <a:r>
                  <a:rPr lang="es-AR" dirty="0" err="1" smtClean="0">
                    <a:latin typeface="Arial" panose="020B0604020202020204" pitchFamily="34" charset="0"/>
                    <a:ea typeface="Noto Sans CJK SC" pitchFamily="2"/>
                    <a:cs typeface="Arial" panose="020B0604020202020204" pitchFamily="34" charset="0"/>
                  </a:rPr>
                  <a:t>pywmdr</a:t>
                </a:r>
                <a:endParaRPr lang="es-AR" dirty="0"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endParaRPr>
              </a:p>
            </p:txBody>
          </p:sp>
          <p:sp>
            <p:nvSpPr>
              <p:cNvPr id="8" name="External-Data 1"/>
              <p:cNvSpPr/>
              <p:nvPr/>
            </p:nvSpPr>
            <p:spPr>
              <a:xfrm>
                <a:off x="10763128" y="1807905"/>
                <a:ext cx="1096101" cy="446404"/>
              </a:xfrm>
              <a:custGeom>
                <a:avLst/>
                <a:gdLst>
                  <a:gd name="f0" fmla="val 10800000"/>
                  <a:gd name="f1" fmla="val 5400000"/>
                  <a:gd name="f2" fmla="val 16200000"/>
                  <a:gd name="f3" fmla="val 180"/>
                  <a:gd name="f4" fmla="val w"/>
                  <a:gd name="f5" fmla="val h"/>
                  <a:gd name="f6" fmla="val 0"/>
                  <a:gd name="f7" fmla="val 21600"/>
                  <a:gd name="f8" fmla="val 3600"/>
                  <a:gd name="f9" fmla="+- 3600 0 0"/>
                  <a:gd name="f10" fmla="+- 0 0 10800"/>
                  <a:gd name="f11" fmla="+- 21600 0 18000"/>
                  <a:gd name="f12" fmla="+- 21600 0 10800"/>
                  <a:gd name="f13" fmla="+- 0 0 0"/>
                  <a:gd name="f14" fmla="*/ f4 1 21600"/>
                  <a:gd name="f15" fmla="*/ f5 1 21600"/>
                  <a:gd name="f16" fmla="+- 0 0 f8"/>
                  <a:gd name="f17" fmla="+- 10800 0 f7"/>
                  <a:gd name="f18" fmla="+- 0 0 f1"/>
                  <a:gd name="f19" fmla="abs f9"/>
                  <a:gd name="f20" fmla="abs f10"/>
                  <a:gd name="f21" fmla="?: f10 0 f0"/>
                  <a:gd name="f22" fmla="?: f10 f0 0"/>
                  <a:gd name="f23" fmla="+- 18000 0 f7"/>
                  <a:gd name="f24" fmla="+- 10800 0 f6"/>
                  <a:gd name="f25" fmla="abs f11"/>
                  <a:gd name="f26" fmla="abs f12"/>
                  <a:gd name="f27" fmla="?: f12 0 f0"/>
                  <a:gd name="f28" fmla="?: f12 f0 0"/>
                  <a:gd name="f29" fmla="*/ f13 f0 1"/>
                  <a:gd name="f30" fmla="*/ 3600 f14 1"/>
                  <a:gd name="f31" fmla="*/ 18000 f14 1"/>
                  <a:gd name="f32" fmla="*/ 21600 f15 1"/>
                  <a:gd name="f33" fmla="*/ 0 f15 1"/>
                  <a:gd name="f34" fmla="abs f16"/>
                  <a:gd name="f35" fmla="abs f17"/>
                  <a:gd name="f36" fmla="?: f16 f18 f1"/>
                  <a:gd name="f37" fmla="?: f16 f1 f18"/>
                  <a:gd name="f38" fmla="?: f16 f2 f1"/>
                  <a:gd name="f39" fmla="?: f16 f1 f2"/>
                  <a:gd name="f40" fmla="?: f9 f18 f1"/>
                  <a:gd name="f41" fmla="?: f9 f1 f18"/>
                  <a:gd name="f42" fmla="?: f9 f22 f21"/>
                  <a:gd name="f43" fmla="?: f9 f21 f22"/>
                  <a:gd name="f44" fmla="abs f23"/>
                  <a:gd name="f45" fmla="abs f24"/>
                  <a:gd name="f46" fmla="?: f23 f18 f1"/>
                  <a:gd name="f47" fmla="?: f23 f1 f18"/>
                  <a:gd name="f48" fmla="?: f23 f2 f1"/>
                  <a:gd name="f49" fmla="?: f23 f1 f2"/>
                  <a:gd name="f50" fmla="?: f11 f18 f1"/>
                  <a:gd name="f51" fmla="?: f11 f1 f18"/>
                  <a:gd name="f52" fmla="?: f11 f28 f27"/>
                  <a:gd name="f53" fmla="?: f11 f27 f28"/>
                  <a:gd name="f54" fmla="*/ 10800 f14 1"/>
                  <a:gd name="f55" fmla="*/ f29 1 f3"/>
                  <a:gd name="f56" fmla="*/ 0 f14 1"/>
                  <a:gd name="f57" fmla="*/ 10800 f15 1"/>
                  <a:gd name="f58" fmla="?: f16 f39 f38"/>
                  <a:gd name="f59" fmla="?: f16 f38 f39"/>
                  <a:gd name="f60" fmla="?: f17 f37 f36"/>
                  <a:gd name="f61" fmla="?: f10 f42 f43"/>
                  <a:gd name="f62" fmla="?: f10 f40 f41"/>
                  <a:gd name="f63" fmla="?: f23 f49 f48"/>
                  <a:gd name="f64" fmla="?: f23 f48 f49"/>
                  <a:gd name="f65" fmla="?: f24 f47 f46"/>
                  <a:gd name="f66" fmla="?: f12 f52 f53"/>
                  <a:gd name="f67" fmla="?: f12 f50 f51"/>
                  <a:gd name="f68" fmla="+- f55 0 f1"/>
                  <a:gd name="f69" fmla="?: f17 f59 f58"/>
                  <a:gd name="f70" fmla="?: f24 f64 f63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68">
                    <a:pos x="f54" y="f33"/>
                  </a:cxn>
                  <a:cxn ang="f68">
                    <a:pos x="f56" y="f57"/>
                  </a:cxn>
                  <a:cxn ang="f68">
                    <a:pos x="f54" y="f32"/>
                  </a:cxn>
                  <a:cxn ang="f68">
                    <a:pos x="f31" y="f57"/>
                  </a:cxn>
                </a:cxnLst>
                <a:rect l="f30" t="f33" r="f31" b="f32"/>
                <a:pathLst>
                  <a:path w="21600" h="21600">
                    <a:moveTo>
                      <a:pt x="f8" y="f7"/>
                    </a:moveTo>
                    <a:arcTo wR="f34" hR="f35" stAng="f69" swAng="f60"/>
                    <a:arcTo wR="f19" hR="f20" stAng="f61" swAng="f62"/>
                    <a:lnTo>
                      <a:pt x="f7" y="f6"/>
                    </a:lnTo>
                    <a:arcTo wR="f44" hR="f45" stAng="f70" swAng="f65"/>
                    <a:arcTo wR="f25" hR="f26" stAng="f66" swAng="f67"/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10800">
                <a:solidFill>
                  <a:srgbClr val="000000"/>
                </a:solidFill>
                <a:prstDash val="solid"/>
              </a:ln>
            </p:spPr>
            <p:txBody>
              <a:bodyPr wrap="none" lIns="0" tIns="45720" rIns="91440" bIns="45720" anchor="ctr" anchorCtr="0" compatLnSpc="0">
                <a:spAutoFit/>
              </a:bodyPr>
              <a:lstStyle/>
              <a:p>
                <a:pPr algn="ctr" hangingPunct="0">
                  <a:defRPr sz="1400"/>
                </a:pPr>
                <a:r>
                  <a:rPr lang="en-GB" sz="1200" dirty="0">
                    <a:latin typeface="Arial" panose="020B0604020202020204" pitchFamily="34" charset="0"/>
                    <a:ea typeface="Microsoft YaHei" pitchFamily="2"/>
                    <a:cs typeface="Arial" panose="020B0604020202020204" pitchFamily="34" charset="0"/>
                  </a:rPr>
                  <a:t>Metadata</a:t>
                </a:r>
              </a:p>
              <a:p>
                <a:pPr algn="ctr" hangingPunct="0">
                  <a:defRPr sz="1400"/>
                </a:pPr>
                <a:r>
                  <a:rPr lang="es-AR" sz="1200" dirty="0" err="1">
                    <a:latin typeface="Arial" panose="020B0604020202020204" pitchFamily="34" charset="0"/>
                    <a:ea typeface="Noto Sans CJK SC" pitchFamily="2"/>
                    <a:cs typeface="Arial" panose="020B0604020202020204" pitchFamily="34" charset="0"/>
                  </a:rPr>
                  <a:t>catalog</a:t>
                </a:r>
                <a:endParaRPr lang="es-AR" sz="1200" dirty="0"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9464212" y="1523843"/>
                <a:ext cx="534505" cy="4424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Ctr="0" compatLnSpc="0">
                <a:spAutoFit/>
              </a:bodyPr>
              <a:lstStyle/>
              <a:p>
                <a:pPr algn="ctr" hangingPunct="0"/>
                <a:r>
                  <a:rPr lang="es-AR" sz="1000" i="1" dirty="0" err="1" smtClean="0">
                    <a:solidFill>
                      <a:schemeClr val="accent2">
                        <a:lumMod val="75000"/>
                      </a:schemeClr>
                    </a:solidFill>
                    <a:latin typeface="Arial" panose="020B0604020202020204" pitchFamily="34" charset="0"/>
                    <a:ea typeface="Noto Sans CJK SC" pitchFamily="2"/>
                    <a:cs typeface="Arial" panose="020B0604020202020204" pitchFamily="34" charset="0"/>
                  </a:rPr>
                  <a:t>retrieve</a:t>
                </a:r>
                <a:endParaRPr lang="es-AR" sz="1000" i="1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endParaRPr>
              </a:p>
              <a:p>
                <a:pPr algn="ctr" hangingPunct="0"/>
                <a:r>
                  <a:rPr lang="es-AR" sz="1000" i="1" dirty="0">
                    <a:solidFill>
                      <a:schemeClr val="accent2">
                        <a:lumMod val="75000"/>
                      </a:schemeClr>
                    </a:solidFill>
                    <a:latin typeface="Arial" panose="020B0604020202020204" pitchFamily="34" charset="0"/>
                    <a:ea typeface="Noto Sans CJK SC" pitchFamily="2"/>
                    <a:cs typeface="Arial" panose="020B0604020202020204" pitchFamily="34" charset="0"/>
                  </a:rPr>
                  <a:t>single file</a:t>
                </a:r>
              </a:p>
              <a:p>
                <a:pPr algn="ctr" hangingPunct="0"/>
                <a:r>
                  <a:rPr lang="es-AR" sz="1000" i="1" dirty="0" err="1">
                    <a:solidFill>
                      <a:schemeClr val="accent2">
                        <a:lumMod val="75000"/>
                      </a:schemeClr>
                    </a:solidFill>
                    <a:latin typeface="Arial" panose="020B0604020202020204" pitchFamily="34" charset="0"/>
                    <a:ea typeface="Noto Sans CJK SC" pitchFamily="2"/>
                    <a:cs typeface="Arial" panose="020B0604020202020204" pitchFamily="34" charset="0"/>
                  </a:rPr>
                  <a:t>or</a:t>
                </a:r>
                <a:r>
                  <a:rPr lang="es-AR" sz="1000" i="1" dirty="0">
                    <a:solidFill>
                      <a:schemeClr val="accent2">
                        <a:lumMod val="75000"/>
                      </a:schemeClr>
                    </a:solidFill>
                    <a:latin typeface="Arial" panose="020B0604020202020204" pitchFamily="34" charset="0"/>
                    <a:ea typeface="Noto Sans CJK SC" pitchFamily="2"/>
                    <a:cs typeface="Arial" panose="020B0604020202020204" pitchFamily="34" charset="0"/>
                  </a:rPr>
                  <a:t> set</a:t>
                </a:r>
              </a:p>
            </p:txBody>
          </p:sp>
          <p:cxnSp>
            <p:nvCxnSpPr>
              <p:cNvPr id="10" name="Connector-Standard 1"/>
              <p:cNvCxnSpPr>
                <a:endCxn id="34" idx="4"/>
              </p:cNvCxnSpPr>
              <p:nvPr/>
            </p:nvCxnSpPr>
            <p:spPr>
              <a:xfrm rot="10800000" flipV="1">
                <a:off x="7090145" y="2005039"/>
                <a:ext cx="1140669" cy="977426"/>
              </a:xfrm>
              <a:prstGeom prst="bentConnector2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tailEnd type="arrow"/>
              </a:ln>
            </p:spPr>
          </p:cxnSp>
          <p:sp>
            <p:nvSpPr>
              <p:cNvPr id="11" name="Process 1"/>
              <p:cNvSpPr/>
              <p:nvPr/>
            </p:nvSpPr>
            <p:spPr>
              <a:xfrm>
                <a:off x="6552696" y="4462208"/>
                <a:ext cx="1073114" cy="44640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1600"/>
                  <a:gd name="f7" fmla="+- 0 0 0"/>
                  <a:gd name="f8" fmla="*/ f3 1 21600"/>
                  <a:gd name="f9" fmla="*/ f4 1 21600"/>
                  <a:gd name="f10" fmla="*/ f7 f0 1"/>
                  <a:gd name="f11" fmla="*/ 10800 f8 1"/>
                  <a:gd name="f12" fmla="*/ 0 f9 1"/>
                  <a:gd name="f13" fmla="*/ f10 1 f2"/>
                  <a:gd name="f14" fmla="*/ 0 f8 1"/>
                  <a:gd name="f15" fmla="*/ 10800 f9 1"/>
                  <a:gd name="f16" fmla="*/ 21600 f9 1"/>
                  <a:gd name="f17" fmla="*/ 21600 f8 1"/>
                  <a:gd name="f18" fmla="+- f13 0 f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18">
                    <a:pos x="f11" y="f12"/>
                  </a:cxn>
                  <a:cxn ang="f18">
                    <a:pos x="f14" y="f15"/>
                  </a:cxn>
                  <a:cxn ang="f18">
                    <a:pos x="f11" y="f16"/>
                  </a:cxn>
                  <a:cxn ang="f18">
                    <a:pos x="f17" y="f15"/>
                  </a:cxn>
                </a:cxnLst>
                <a:rect l="l" t="t" r="r" b="b"/>
                <a:pathLst>
                  <a:path w="21600" h="21600">
                    <a:moveTo>
                      <a:pt x="f5" y="f5"/>
                    </a:moveTo>
                    <a:lnTo>
                      <a:pt x="f6" y="f5"/>
                    </a:lnTo>
                    <a:lnTo>
                      <a:pt x="f6" y="f6"/>
                    </a:lnTo>
                    <a:lnTo>
                      <a:pt x="f5" y="f6"/>
                    </a:lnTo>
                    <a:lnTo>
                      <a:pt x="f5" y="f5"/>
                    </a:lnTo>
                    <a:close/>
                  </a:path>
                </a:pathLst>
              </a:custGeom>
              <a:solidFill>
                <a:srgbClr val="FFFFFF"/>
              </a:solidFill>
              <a:ln w="10800">
                <a:solidFill>
                  <a:srgbClr val="000000"/>
                </a:solidFill>
                <a:prstDash val="solid"/>
              </a:ln>
            </p:spPr>
            <p:txBody>
              <a:bodyPr wrap="none" lIns="45720" tIns="45720" rIns="45720" bIns="45720" anchor="ctr" anchorCtr="0" compatLnSpc="0">
                <a:spAutoFit/>
              </a:bodyPr>
              <a:lstStyle/>
              <a:p>
                <a:pPr hangingPunct="0"/>
                <a:r>
                  <a:rPr lang="en-GB" sz="1200" b="1" dirty="0">
                    <a:latin typeface="Arial" panose="020B0604020202020204" pitchFamily="34" charset="0"/>
                    <a:ea typeface="Microsoft YaHei" pitchFamily="2"/>
                    <a:cs typeface="Arial" panose="020B0604020202020204" pitchFamily="34" charset="0"/>
                  </a:rPr>
                  <a:t>Total score</a:t>
                </a:r>
                <a:r>
                  <a:rPr lang="en-GB" sz="1200" dirty="0">
                    <a:latin typeface="Arial" panose="020B0604020202020204" pitchFamily="34" charset="0"/>
                    <a:ea typeface="Microsoft YaHei" pitchFamily="2"/>
                    <a:cs typeface="Arial" panose="020B0604020202020204" pitchFamily="34" charset="0"/>
                  </a:rPr>
                  <a:t>: 0</a:t>
                </a:r>
              </a:p>
              <a:p>
                <a:pPr hangingPunct="0"/>
                <a:r>
                  <a:rPr lang="en-GB" sz="1200" b="1" dirty="0">
                    <a:latin typeface="Arial" panose="020B0604020202020204" pitchFamily="34" charset="0"/>
                    <a:ea typeface="Microsoft YaHei" pitchFamily="2"/>
                    <a:cs typeface="Arial" panose="020B0604020202020204" pitchFamily="34" charset="0"/>
                  </a:rPr>
                  <a:t>Grade</a:t>
                </a:r>
                <a:r>
                  <a:rPr lang="en-GB" sz="1200" dirty="0">
                    <a:latin typeface="Arial" panose="020B0604020202020204" pitchFamily="34" charset="0"/>
                    <a:ea typeface="Microsoft YaHei" pitchFamily="2"/>
                    <a:cs typeface="Arial" panose="020B0604020202020204" pitchFamily="34" charset="0"/>
                  </a:rPr>
                  <a:t>: U</a:t>
                </a:r>
              </a:p>
            </p:txBody>
          </p:sp>
          <p:grpSp>
            <p:nvGrpSpPr>
              <p:cNvPr id="12" name="Group 11"/>
              <p:cNvGrpSpPr/>
              <p:nvPr/>
            </p:nvGrpSpPr>
            <p:grpSpPr>
              <a:xfrm>
                <a:off x="8129308" y="2991104"/>
                <a:ext cx="1735074" cy="709680"/>
                <a:chOff x="7237582" y="2967158"/>
                <a:chExt cx="1735074" cy="709680"/>
              </a:xfrm>
            </p:grpSpPr>
            <p:sp>
              <p:nvSpPr>
                <p:cNvPr id="63" name="Process 2"/>
                <p:cNvSpPr/>
                <p:nvPr/>
              </p:nvSpPr>
              <p:spPr>
                <a:xfrm>
                  <a:off x="7237582" y="2967158"/>
                  <a:ext cx="723234" cy="709680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0"/>
                    <a:gd name="f6" fmla="val 21600"/>
                    <a:gd name="f7" fmla="+- 0 0 0"/>
                    <a:gd name="f8" fmla="*/ f3 1 21600"/>
                    <a:gd name="f9" fmla="*/ f4 1 21600"/>
                    <a:gd name="f10" fmla="*/ f7 f0 1"/>
                    <a:gd name="f11" fmla="*/ 10800 f8 1"/>
                    <a:gd name="f12" fmla="*/ 0 f9 1"/>
                    <a:gd name="f13" fmla="*/ f10 1 f2"/>
                    <a:gd name="f14" fmla="*/ 0 f8 1"/>
                    <a:gd name="f15" fmla="*/ 10800 f9 1"/>
                    <a:gd name="f16" fmla="*/ 21600 f9 1"/>
                    <a:gd name="f17" fmla="*/ 21600 f8 1"/>
                    <a:gd name="f18" fmla="+- f13 0 f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18">
                      <a:pos x="f11" y="f12"/>
                    </a:cxn>
                    <a:cxn ang="f18">
                      <a:pos x="f14" y="f15"/>
                    </a:cxn>
                    <a:cxn ang="f18">
                      <a:pos x="f11" y="f16"/>
                    </a:cxn>
                    <a:cxn ang="f18">
                      <a:pos x="f17" y="f15"/>
                    </a:cxn>
                  </a:cxnLst>
                  <a:rect l="l" t="t" r="r" b="b"/>
                  <a:pathLst>
                    <a:path w="21600" h="21600">
                      <a:moveTo>
                        <a:pt x="f5" y="f5"/>
                      </a:moveTo>
                      <a:lnTo>
                        <a:pt x="f6" y="f5"/>
                      </a:lnTo>
                      <a:lnTo>
                        <a:pt x="f6" y="f6"/>
                      </a:lnTo>
                      <a:lnTo>
                        <a:pt x="f5" y="f6"/>
                      </a:lnTo>
                      <a:lnTo>
                        <a:pt x="f5" y="f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800">
                  <a:solidFill>
                    <a:srgbClr val="000000"/>
                  </a:solidFill>
                  <a:prstDash val="solid"/>
                </a:ln>
              </p:spPr>
              <p:txBody>
                <a:bodyPr wrap="none" lIns="108847" tIns="54423" rIns="108847" bIns="54423" anchor="ctr" anchorCtr="0" compatLnSpc="0">
                  <a:noAutofit/>
                </a:bodyPr>
                <a:lstStyle/>
                <a:p>
                  <a:pPr algn="ctr" hangingPunct="0"/>
                  <a:r>
                    <a:rPr lang="en-GB" sz="1200" dirty="0" smtClean="0">
                      <a:latin typeface="Arial" panose="020B0604020202020204" pitchFamily="34" charset="0"/>
                      <a:ea typeface="Microsoft YaHei" pitchFamily="2"/>
                      <a:cs typeface="Arial" panose="020B0604020202020204" pitchFamily="34" charset="0"/>
                    </a:rPr>
                    <a:t>Evaluate</a:t>
                  </a:r>
                  <a:endParaRPr lang="en-GB" sz="1200" dirty="0">
                    <a:latin typeface="Arial" panose="020B0604020202020204" pitchFamily="34" charset="0"/>
                    <a:ea typeface="Microsoft YaHei" pitchFamily="2"/>
                    <a:cs typeface="Arial" panose="020B0604020202020204" pitchFamily="34" charset="0"/>
                  </a:endParaRPr>
                </a:p>
                <a:p>
                  <a:pPr algn="ctr" hangingPunct="0"/>
                  <a:r>
                    <a:rPr lang="en-GB" sz="1200" dirty="0">
                      <a:latin typeface="Arial" panose="020B0604020202020204" pitchFamily="34" charset="0"/>
                      <a:ea typeface="Microsoft YaHei" pitchFamily="2"/>
                      <a:cs typeface="Arial" panose="020B0604020202020204" pitchFamily="34" charset="0"/>
                    </a:rPr>
                    <a:t> </a:t>
                  </a:r>
                  <a:r>
                    <a:rPr lang="en-GB" sz="1200" b="1" dirty="0">
                      <a:latin typeface="Arial" panose="020B0604020202020204" pitchFamily="34" charset="0"/>
                      <a:ea typeface="Microsoft YaHei" pitchFamily="2"/>
                      <a:cs typeface="Arial" panose="020B0604020202020204" pitchFamily="34" charset="0"/>
                    </a:rPr>
                    <a:t>KPIs</a:t>
                  </a:r>
                </a:p>
              </p:txBody>
            </p:sp>
            <p:sp>
              <p:nvSpPr>
                <p:cNvPr id="64" name="Subprocess 2"/>
                <p:cNvSpPr/>
                <p:nvPr/>
              </p:nvSpPr>
              <p:spPr>
                <a:xfrm>
                  <a:off x="7960818" y="3207056"/>
                  <a:ext cx="1011838" cy="230319"/>
                </a:xfrm>
                <a:custGeom>
                  <a:avLst/>
                  <a:gdLst>
                    <a:gd name="f0" fmla="val w"/>
                    <a:gd name="f1" fmla="val h"/>
                    <a:gd name="f2" fmla="val 0"/>
                    <a:gd name="f3" fmla="val 21600"/>
                    <a:gd name="f4" fmla="val 2540"/>
                    <a:gd name="f5" fmla="val 19060"/>
                    <a:gd name="f6" fmla="*/ f0 1 21600"/>
                    <a:gd name="f7" fmla="*/ f1 1 21600"/>
                    <a:gd name="f8" fmla="*/ 2540 f6 1"/>
                    <a:gd name="f9" fmla="*/ 19060 f6 1"/>
                    <a:gd name="f10" fmla="*/ 21600 f7 1"/>
                    <a:gd name="f11" fmla="*/ 0 f7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</a:cxnLst>
                  <a:rect l="f8" t="f11" r="f9" b="f10"/>
                  <a:pathLst>
                    <a:path w="21600" h="21600">
                      <a:moveTo>
                        <a:pt x="f2" y="f2"/>
                      </a:moveTo>
                      <a:lnTo>
                        <a:pt x="f3" y="f2"/>
                      </a:lnTo>
                      <a:lnTo>
                        <a:pt x="f3" y="f3"/>
                      </a:lnTo>
                      <a:lnTo>
                        <a:pt x="f2" y="f3"/>
                      </a:lnTo>
                      <a:close/>
                    </a:path>
                    <a:path w="21600" h="21600">
                      <a:moveTo>
                        <a:pt x="f4" y="f2"/>
                      </a:moveTo>
                      <a:lnTo>
                        <a:pt x="f4" y="f3"/>
                      </a:lnTo>
                    </a:path>
                    <a:path w="21600" h="21600">
                      <a:moveTo>
                        <a:pt x="f5" y="f2"/>
                      </a:moveTo>
                      <a:lnTo>
                        <a:pt x="f5" y="f3"/>
                      </a:lnTo>
                    </a:path>
                  </a:pathLst>
                </a:custGeom>
                <a:solidFill>
                  <a:srgbClr val="FFFFFF"/>
                </a:solidFill>
                <a:ln w="10800">
                  <a:solidFill>
                    <a:srgbClr val="000000"/>
                  </a:solidFill>
                  <a:prstDash val="solid"/>
                </a:ln>
              </p:spPr>
              <p:txBody>
                <a:bodyPr wrap="none" lIns="108847" tIns="54423" rIns="108847" bIns="54423" anchor="ctr" anchorCtr="0" compatLnSpc="0">
                  <a:noAutofit/>
                </a:bodyPr>
                <a:lstStyle/>
                <a:p>
                  <a:pPr algn="ctr" hangingPunct="0"/>
                  <a:r>
                    <a:rPr lang="en-GB" sz="1200">
                      <a:latin typeface="Arial" panose="020B0604020202020204" pitchFamily="34" charset="0"/>
                      <a:ea typeface="Microsoft YaHei" pitchFamily="2"/>
                      <a:cs typeface="Arial" panose="020B0604020202020204" pitchFamily="34" charset="0"/>
                    </a:rPr>
                    <a:t>KPI II</a:t>
                  </a:r>
                </a:p>
              </p:txBody>
            </p:sp>
            <p:sp>
              <p:nvSpPr>
                <p:cNvPr id="65" name="Subprocess 3"/>
                <p:cNvSpPr/>
                <p:nvPr/>
              </p:nvSpPr>
              <p:spPr>
                <a:xfrm>
                  <a:off x="7960818" y="2967593"/>
                  <a:ext cx="1011838" cy="230319"/>
                </a:xfrm>
                <a:custGeom>
                  <a:avLst/>
                  <a:gdLst>
                    <a:gd name="f0" fmla="val w"/>
                    <a:gd name="f1" fmla="val h"/>
                    <a:gd name="f2" fmla="val 0"/>
                    <a:gd name="f3" fmla="val 21600"/>
                    <a:gd name="f4" fmla="val 2540"/>
                    <a:gd name="f5" fmla="val 19060"/>
                    <a:gd name="f6" fmla="*/ f0 1 21600"/>
                    <a:gd name="f7" fmla="*/ f1 1 21600"/>
                    <a:gd name="f8" fmla="*/ 2540 f6 1"/>
                    <a:gd name="f9" fmla="*/ 19060 f6 1"/>
                    <a:gd name="f10" fmla="*/ 21600 f7 1"/>
                    <a:gd name="f11" fmla="*/ 0 f7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</a:cxnLst>
                  <a:rect l="f8" t="f11" r="f9" b="f10"/>
                  <a:pathLst>
                    <a:path w="21600" h="21600">
                      <a:moveTo>
                        <a:pt x="f2" y="f2"/>
                      </a:moveTo>
                      <a:lnTo>
                        <a:pt x="f3" y="f2"/>
                      </a:lnTo>
                      <a:lnTo>
                        <a:pt x="f3" y="f3"/>
                      </a:lnTo>
                      <a:lnTo>
                        <a:pt x="f2" y="f3"/>
                      </a:lnTo>
                      <a:close/>
                    </a:path>
                    <a:path w="21600" h="21600">
                      <a:moveTo>
                        <a:pt x="f4" y="f2"/>
                      </a:moveTo>
                      <a:lnTo>
                        <a:pt x="f4" y="f3"/>
                      </a:lnTo>
                    </a:path>
                    <a:path w="21600" h="21600">
                      <a:moveTo>
                        <a:pt x="f5" y="f2"/>
                      </a:moveTo>
                      <a:lnTo>
                        <a:pt x="f5" y="f3"/>
                      </a:lnTo>
                    </a:path>
                  </a:pathLst>
                </a:custGeom>
                <a:solidFill>
                  <a:srgbClr val="FFFFFF"/>
                </a:solidFill>
                <a:ln w="10800">
                  <a:solidFill>
                    <a:srgbClr val="000000"/>
                  </a:solidFill>
                  <a:prstDash val="solid"/>
                </a:ln>
              </p:spPr>
              <p:txBody>
                <a:bodyPr wrap="none" lIns="108847" tIns="54423" rIns="108847" bIns="54423" anchor="ctr" anchorCtr="0" compatLnSpc="0">
                  <a:noAutofit/>
                </a:bodyPr>
                <a:lstStyle/>
                <a:p>
                  <a:pPr algn="ctr" hangingPunct="0"/>
                  <a:r>
                    <a:rPr lang="en-GB" sz="1200" dirty="0">
                      <a:latin typeface="Arial" panose="020B0604020202020204" pitchFamily="34" charset="0"/>
                      <a:ea typeface="Microsoft YaHei" pitchFamily="2"/>
                      <a:cs typeface="Arial" panose="020B0604020202020204" pitchFamily="34" charset="0"/>
                    </a:rPr>
                    <a:t>KPI I</a:t>
                  </a:r>
                </a:p>
              </p:txBody>
            </p:sp>
            <p:sp>
              <p:nvSpPr>
                <p:cNvPr id="66" name="Subprocess 4"/>
                <p:cNvSpPr/>
                <p:nvPr/>
              </p:nvSpPr>
              <p:spPr>
                <a:xfrm>
                  <a:off x="7960818" y="3446083"/>
                  <a:ext cx="1011838" cy="230755"/>
                </a:xfrm>
                <a:custGeom>
                  <a:avLst/>
                  <a:gdLst>
                    <a:gd name="f0" fmla="val w"/>
                    <a:gd name="f1" fmla="val h"/>
                    <a:gd name="f2" fmla="val 0"/>
                    <a:gd name="f3" fmla="val 21600"/>
                    <a:gd name="f4" fmla="val 2540"/>
                    <a:gd name="f5" fmla="val 19060"/>
                    <a:gd name="f6" fmla="*/ f0 1 21600"/>
                    <a:gd name="f7" fmla="*/ f1 1 21600"/>
                    <a:gd name="f8" fmla="*/ 2540 f6 1"/>
                    <a:gd name="f9" fmla="*/ 19060 f6 1"/>
                    <a:gd name="f10" fmla="*/ 21600 f7 1"/>
                    <a:gd name="f11" fmla="*/ 0 f7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</a:cxnLst>
                  <a:rect l="f8" t="f11" r="f9" b="f10"/>
                  <a:pathLst>
                    <a:path w="21600" h="21600">
                      <a:moveTo>
                        <a:pt x="f2" y="f2"/>
                      </a:moveTo>
                      <a:lnTo>
                        <a:pt x="f3" y="f2"/>
                      </a:lnTo>
                      <a:lnTo>
                        <a:pt x="f3" y="f3"/>
                      </a:lnTo>
                      <a:lnTo>
                        <a:pt x="f2" y="f3"/>
                      </a:lnTo>
                      <a:close/>
                    </a:path>
                    <a:path w="21600" h="21600">
                      <a:moveTo>
                        <a:pt x="f4" y="f2"/>
                      </a:moveTo>
                      <a:lnTo>
                        <a:pt x="f4" y="f3"/>
                      </a:lnTo>
                    </a:path>
                    <a:path w="21600" h="21600">
                      <a:moveTo>
                        <a:pt x="f5" y="f2"/>
                      </a:moveTo>
                      <a:lnTo>
                        <a:pt x="f5" y="f3"/>
                      </a:lnTo>
                    </a:path>
                  </a:pathLst>
                </a:custGeom>
                <a:solidFill>
                  <a:srgbClr val="FFFFFF"/>
                </a:solidFill>
                <a:ln w="10800">
                  <a:solidFill>
                    <a:srgbClr val="000000"/>
                  </a:solidFill>
                  <a:prstDash val="solid"/>
                </a:ln>
              </p:spPr>
              <p:txBody>
                <a:bodyPr wrap="none" lIns="108847" tIns="54423" rIns="108847" bIns="54423" anchor="ctr" anchorCtr="0" compatLnSpc="0">
                  <a:noAutofit/>
                </a:bodyPr>
                <a:lstStyle/>
                <a:p>
                  <a:pPr algn="ctr" hangingPunct="0"/>
                  <a:r>
                    <a:rPr lang="en-GB" sz="1200">
                      <a:latin typeface="Arial" panose="020B0604020202020204" pitchFamily="34" charset="0"/>
                      <a:ea typeface="Microsoft YaHei" pitchFamily="2"/>
                      <a:cs typeface="Arial" panose="020B0604020202020204" pitchFamily="34" charset="0"/>
                    </a:rPr>
                    <a:t>...</a:t>
                  </a:r>
                </a:p>
              </p:txBody>
            </p:sp>
          </p:grpSp>
          <p:cxnSp>
            <p:nvCxnSpPr>
              <p:cNvPr id="13" name="Connector-Standard 3"/>
              <p:cNvCxnSpPr>
                <a:stCxn id="34" idx="1"/>
                <a:endCxn id="63" idx="3"/>
              </p:cNvCxnSpPr>
              <p:nvPr/>
            </p:nvCxnSpPr>
            <p:spPr>
              <a:xfrm flipV="1">
                <a:off x="7568198" y="3345944"/>
                <a:ext cx="561110" cy="8994"/>
              </a:xfrm>
              <a:prstGeom prst="straightConnector1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tailEnd type="arrow"/>
              </a:ln>
            </p:spPr>
          </p:cxnSp>
          <p:sp>
            <p:nvSpPr>
              <p:cNvPr id="14" name="Process 3"/>
              <p:cNvSpPr/>
              <p:nvPr/>
            </p:nvSpPr>
            <p:spPr>
              <a:xfrm>
                <a:off x="7779163" y="4333199"/>
                <a:ext cx="2210862" cy="62344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1600"/>
                  <a:gd name="f7" fmla="+- 0 0 0"/>
                  <a:gd name="f8" fmla="*/ f3 1 21600"/>
                  <a:gd name="f9" fmla="*/ f4 1 21600"/>
                  <a:gd name="f10" fmla="*/ f7 f0 1"/>
                  <a:gd name="f11" fmla="*/ 10800 f8 1"/>
                  <a:gd name="f12" fmla="*/ 0 f9 1"/>
                  <a:gd name="f13" fmla="*/ f10 1 f2"/>
                  <a:gd name="f14" fmla="*/ 0 f8 1"/>
                  <a:gd name="f15" fmla="*/ 10800 f9 1"/>
                  <a:gd name="f16" fmla="*/ 21600 f9 1"/>
                  <a:gd name="f17" fmla="*/ 21600 f8 1"/>
                  <a:gd name="f18" fmla="+- f13 0 f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18">
                    <a:pos x="f11" y="f12"/>
                  </a:cxn>
                  <a:cxn ang="f18">
                    <a:pos x="f14" y="f15"/>
                  </a:cxn>
                  <a:cxn ang="f18">
                    <a:pos x="f11" y="f16"/>
                  </a:cxn>
                  <a:cxn ang="f18">
                    <a:pos x="f17" y="f15"/>
                  </a:cxn>
                </a:cxnLst>
                <a:rect l="l" t="t" r="r" b="b"/>
                <a:pathLst>
                  <a:path w="21600" h="21600">
                    <a:moveTo>
                      <a:pt x="f5" y="f5"/>
                    </a:moveTo>
                    <a:lnTo>
                      <a:pt x="f6" y="f5"/>
                    </a:lnTo>
                    <a:lnTo>
                      <a:pt x="f6" y="f6"/>
                    </a:lnTo>
                    <a:lnTo>
                      <a:pt x="f5" y="f6"/>
                    </a:lnTo>
                    <a:lnTo>
                      <a:pt x="f5" y="f5"/>
                    </a:lnTo>
                    <a:close/>
                  </a:path>
                </a:pathLst>
              </a:custGeom>
              <a:solidFill>
                <a:srgbClr val="FFFFFF"/>
              </a:solidFill>
              <a:ln w="10800">
                <a:solidFill>
                  <a:srgbClr val="000000"/>
                </a:solidFill>
                <a:prstDash val="solid"/>
              </a:ln>
            </p:spPr>
            <p:txBody>
              <a:bodyPr wrap="none" lIns="45720" tIns="45720" rIns="45720" bIns="45720" anchor="ctr" anchorCtr="0" compatLnSpc="0">
                <a:spAutoFit/>
              </a:bodyPr>
              <a:lstStyle/>
              <a:p>
                <a:pPr hangingPunct="0"/>
                <a:r>
                  <a:rPr lang="en-GB" sz="1200" b="1" dirty="0">
                    <a:latin typeface="Arial" panose="020B0604020202020204" pitchFamily="34" charset="0"/>
                    <a:ea typeface="Microsoft YaHei" pitchFamily="2"/>
                    <a:cs typeface="Arial" panose="020B0604020202020204" pitchFamily="34" charset="0"/>
                  </a:rPr>
                  <a:t>Total score</a:t>
                </a:r>
                <a:r>
                  <a:rPr lang="en-GB" sz="1200" dirty="0">
                    <a:latin typeface="Arial" panose="020B0604020202020204" pitchFamily="34" charset="0"/>
                    <a:ea typeface="Microsoft YaHei" pitchFamily="2"/>
                    <a:cs typeface="Arial" panose="020B0604020202020204" pitchFamily="34" charset="0"/>
                  </a:rPr>
                  <a:t>: % of rules passed</a:t>
                </a:r>
              </a:p>
              <a:p>
                <a:pPr hangingPunct="0"/>
                <a:r>
                  <a:rPr lang="en-GB" sz="1200" b="1" dirty="0">
                    <a:latin typeface="Arial" panose="020B0604020202020204" pitchFamily="34" charset="0"/>
                    <a:ea typeface="Microsoft YaHei" pitchFamily="2"/>
                    <a:cs typeface="Arial" panose="020B0604020202020204" pitchFamily="34" charset="0"/>
                  </a:rPr>
                  <a:t>Grade</a:t>
                </a:r>
                <a:r>
                  <a:rPr lang="en-GB" sz="1200" dirty="0">
                    <a:latin typeface="Arial" panose="020B0604020202020204" pitchFamily="34" charset="0"/>
                    <a:ea typeface="Microsoft YaHei" pitchFamily="2"/>
                    <a:cs typeface="Arial" panose="020B0604020202020204" pitchFamily="34" charset="0"/>
                  </a:rPr>
                  <a:t>: A,B,C,D,E,F</a:t>
                </a:r>
              </a:p>
              <a:p>
                <a:pPr hangingPunct="0"/>
                <a:r>
                  <a:rPr lang="en-GB" sz="1200" b="1" dirty="0">
                    <a:latin typeface="Arial" panose="020B0604020202020204" pitchFamily="34" charset="0"/>
                    <a:ea typeface="Microsoft YaHei" pitchFamily="2"/>
                    <a:cs typeface="Arial" panose="020B0604020202020204" pitchFamily="34" charset="0"/>
                  </a:rPr>
                  <a:t>Comments</a:t>
                </a:r>
                <a:r>
                  <a:rPr lang="en-GB" sz="1200" dirty="0">
                    <a:latin typeface="Arial" panose="020B0604020202020204" pitchFamily="34" charset="0"/>
                    <a:ea typeface="Microsoft YaHei" pitchFamily="2"/>
                    <a:cs typeface="Arial" panose="020B0604020202020204" pitchFamily="34" charset="0"/>
                  </a:rPr>
                  <a:t>: how to improve</a:t>
                </a:r>
              </a:p>
            </p:txBody>
          </p:sp>
          <p:cxnSp>
            <p:nvCxnSpPr>
              <p:cNvPr id="15" name="Connector 3"/>
              <p:cNvCxnSpPr>
                <a:stCxn id="66" idx="2"/>
              </p:cNvCxnSpPr>
              <p:nvPr/>
            </p:nvCxnSpPr>
            <p:spPr>
              <a:xfrm>
                <a:off x="9358463" y="3700784"/>
                <a:ext cx="0" cy="627512"/>
              </a:xfrm>
              <a:prstGeom prst="straightConnector1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tailEnd type="arrow"/>
              </a:ln>
            </p:spPr>
          </p:cxnSp>
          <p:cxnSp>
            <p:nvCxnSpPr>
              <p:cNvPr id="16" name="Connector 4"/>
              <p:cNvCxnSpPr>
                <a:stCxn id="14" idx="6"/>
              </p:cNvCxnSpPr>
              <p:nvPr/>
            </p:nvCxnSpPr>
            <p:spPr>
              <a:xfrm>
                <a:off x="8884594" y="4956639"/>
                <a:ext cx="0" cy="379351"/>
              </a:xfrm>
              <a:prstGeom prst="straightConnector1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tailEnd type="arrow"/>
              </a:ln>
            </p:spPr>
          </p:cxnSp>
          <p:cxnSp>
            <p:nvCxnSpPr>
              <p:cNvPr id="17" name="Connector 5"/>
              <p:cNvCxnSpPr>
                <a:stCxn id="11" idx="2"/>
                <a:endCxn id="57" idx="3"/>
              </p:cNvCxnSpPr>
              <p:nvPr/>
            </p:nvCxnSpPr>
            <p:spPr>
              <a:xfrm rot="16200000" flipH="1">
                <a:off x="6805867" y="5191997"/>
                <a:ext cx="749398" cy="182627"/>
              </a:xfrm>
              <a:prstGeom prst="bentConnector2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tailEnd type="arrow"/>
              </a:ln>
            </p:spPr>
          </p:cxnSp>
          <p:cxnSp>
            <p:nvCxnSpPr>
              <p:cNvPr id="18" name="Connector 9"/>
              <p:cNvCxnSpPr>
                <a:stCxn id="34" idx="2"/>
                <a:endCxn id="11" idx="0"/>
              </p:cNvCxnSpPr>
              <p:nvPr/>
            </p:nvCxnSpPr>
            <p:spPr>
              <a:xfrm flipH="1">
                <a:off x="7089253" y="3727411"/>
                <a:ext cx="892" cy="734797"/>
              </a:xfrm>
              <a:prstGeom prst="straightConnector1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tailEnd type="arrow"/>
              </a:ln>
            </p:spPr>
          </p:cxnSp>
          <p:grpSp>
            <p:nvGrpSpPr>
              <p:cNvPr id="19" name="Group 18"/>
              <p:cNvGrpSpPr/>
              <p:nvPr/>
            </p:nvGrpSpPr>
            <p:grpSpPr>
              <a:xfrm>
                <a:off x="7252814" y="5337688"/>
                <a:ext cx="2745903" cy="632042"/>
                <a:chOff x="6142254" y="5365007"/>
                <a:chExt cx="2745903" cy="632042"/>
              </a:xfrm>
            </p:grpSpPr>
            <p:sp>
              <p:nvSpPr>
                <p:cNvPr id="57" name="Process 4"/>
                <p:cNvSpPr/>
                <p:nvPr/>
              </p:nvSpPr>
              <p:spPr>
                <a:xfrm>
                  <a:off x="6161320" y="5373609"/>
                  <a:ext cx="2726837" cy="623440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0"/>
                    <a:gd name="f6" fmla="val 21600"/>
                    <a:gd name="f7" fmla="+- 0 0 0"/>
                    <a:gd name="f8" fmla="*/ f3 1 21600"/>
                    <a:gd name="f9" fmla="*/ f4 1 21600"/>
                    <a:gd name="f10" fmla="*/ f7 f0 1"/>
                    <a:gd name="f11" fmla="*/ 10800 f8 1"/>
                    <a:gd name="f12" fmla="*/ 0 f9 1"/>
                    <a:gd name="f13" fmla="*/ f10 1 f2"/>
                    <a:gd name="f14" fmla="*/ 0 f8 1"/>
                    <a:gd name="f15" fmla="*/ 10800 f9 1"/>
                    <a:gd name="f16" fmla="*/ 21600 f9 1"/>
                    <a:gd name="f17" fmla="*/ 21600 f8 1"/>
                    <a:gd name="f18" fmla="+- f13 0 f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18">
                      <a:pos x="f11" y="f12"/>
                    </a:cxn>
                    <a:cxn ang="f18">
                      <a:pos x="f14" y="f15"/>
                    </a:cxn>
                    <a:cxn ang="f18">
                      <a:pos x="f11" y="f16"/>
                    </a:cxn>
                    <a:cxn ang="f18">
                      <a:pos x="f17" y="f15"/>
                    </a:cxn>
                  </a:cxnLst>
                  <a:rect l="l" t="t" r="r" b="b"/>
                  <a:pathLst>
                    <a:path w="21600" h="21600">
                      <a:moveTo>
                        <a:pt x="f5" y="f5"/>
                      </a:moveTo>
                      <a:lnTo>
                        <a:pt x="f6" y="f5"/>
                      </a:lnTo>
                      <a:lnTo>
                        <a:pt x="f6" y="f6"/>
                      </a:lnTo>
                      <a:lnTo>
                        <a:pt x="f5" y="f6"/>
                      </a:lnTo>
                      <a:lnTo>
                        <a:pt x="f5" y="f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800">
                  <a:solidFill>
                    <a:srgbClr val="000000"/>
                  </a:solidFill>
                  <a:prstDash val="solid"/>
                </a:ln>
              </p:spPr>
              <p:txBody>
                <a:bodyPr wrap="none" lIns="274320" tIns="45720" rIns="45720" bIns="45720" anchor="ctr" anchorCtr="0" compatLnSpc="0">
                  <a:spAutoFit/>
                </a:bodyPr>
                <a:lstStyle/>
                <a:p>
                  <a:pPr hangingPunct="0"/>
                  <a:r>
                    <a:rPr lang="en-GB" sz="1200" b="1" dirty="0">
                      <a:latin typeface="Arial" panose="020B0604020202020204" pitchFamily="34" charset="0"/>
                      <a:ea typeface="Microsoft YaHei" pitchFamily="2"/>
                      <a:cs typeface="Arial" panose="020B0604020202020204" pitchFamily="34" charset="0"/>
                    </a:rPr>
                    <a:t>Metrics</a:t>
                  </a:r>
                  <a:r>
                    <a:rPr lang="en-GB" sz="1200" dirty="0">
                      <a:latin typeface="Arial" panose="020B0604020202020204" pitchFamily="34" charset="0"/>
                      <a:ea typeface="Microsoft YaHei" pitchFamily="2"/>
                      <a:cs typeface="Arial" panose="020B0604020202020204" pitchFamily="34" charset="0"/>
                    </a:rPr>
                    <a:t>: mean </a:t>
                  </a:r>
                  <a:r>
                    <a:rPr lang="en-GB" sz="1200" dirty="0" smtClean="0">
                      <a:latin typeface="Arial" panose="020B0604020202020204" pitchFamily="34" charset="0"/>
                      <a:ea typeface="Microsoft YaHei" pitchFamily="2"/>
                      <a:cs typeface="Arial" panose="020B0604020202020204" pitchFamily="34" charset="0"/>
                    </a:rPr>
                    <a:t>score &amp; </a:t>
                  </a:r>
                  <a:r>
                    <a:rPr lang="en-GB" sz="1200" dirty="0">
                      <a:latin typeface="Arial" panose="020B0604020202020204" pitchFamily="34" charset="0"/>
                      <a:ea typeface="Microsoft YaHei" pitchFamily="2"/>
                      <a:cs typeface="Arial" panose="020B0604020202020204" pitchFamily="34" charset="0"/>
                    </a:rPr>
                    <a:t>percentiles </a:t>
                  </a:r>
                  <a:r>
                    <a:rPr lang="en-GB" sz="1200" dirty="0" smtClean="0">
                      <a:latin typeface="Arial" panose="020B0604020202020204" pitchFamily="34" charset="0"/>
                      <a:ea typeface="Microsoft YaHei" pitchFamily="2"/>
                      <a:cs typeface="Arial" panose="020B0604020202020204" pitchFamily="34" charset="0"/>
                    </a:rPr>
                    <a:t/>
                  </a:r>
                  <a:br>
                    <a:rPr lang="en-GB" sz="1200" dirty="0" smtClean="0">
                      <a:latin typeface="Arial" panose="020B0604020202020204" pitchFamily="34" charset="0"/>
                      <a:ea typeface="Microsoft YaHei" pitchFamily="2"/>
                      <a:cs typeface="Arial" panose="020B0604020202020204" pitchFamily="34" charset="0"/>
                    </a:rPr>
                  </a:br>
                  <a:r>
                    <a:rPr lang="en-GB" sz="1200" dirty="0" smtClean="0">
                      <a:latin typeface="Arial" panose="020B0604020202020204" pitchFamily="34" charset="0"/>
                      <a:ea typeface="Microsoft YaHei" pitchFamily="2"/>
                      <a:cs typeface="Arial" panose="020B0604020202020204" pitchFamily="34" charset="0"/>
                    </a:rPr>
                    <a:t>(total, by subcategory), </a:t>
                  </a:r>
                  <a:br>
                    <a:rPr lang="en-GB" sz="1200" dirty="0" smtClean="0">
                      <a:latin typeface="Arial" panose="020B0604020202020204" pitchFamily="34" charset="0"/>
                      <a:ea typeface="Microsoft YaHei" pitchFamily="2"/>
                      <a:cs typeface="Arial" panose="020B0604020202020204" pitchFamily="34" charset="0"/>
                    </a:rPr>
                  </a:br>
                  <a:r>
                    <a:rPr lang="en-GB" sz="1200" dirty="0" smtClean="0">
                      <a:latin typeface="Arial" panose="020B0604020202020204" pitchFamily="34" charset="0"/>
                      <a:ea typeface="Microsoft YaHei" pitchFamily="2"/>
                      <a:cs typeface="Arial" panose="020B0604020202020204" pitchFamily="34" charset="0"/>
                    </a:rPr>
                    <a:t>grade counts &amp; frequencies</a:t>
                  </a:r>
                  <a:endParaRPr lang="en-GB" sz="1200" dirty="0">
                    <a:latin typeface="Arial" panose="020B0604020202020204" pitchFamily="34" charset="0"/>
                    <a:ea typeface="Microsoft YaHei" pitchFamily="2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58" name="view-chart 1"/>
                <p:cNvGrpSpPr/>
                <p:nvPr/>
              </p:nvGrpSpPr>
              <p:grpSpPr>
                <a:xfrm>
                  <a:off x="6142254" y="5365007"/>
                  <a:ext cx="319138" cy="372691"/>
                  <a:chOff x="3964320" y="4553279"/>
                  <a:chExt cx="263880" cy="308160"/>
                </a:xfrm>
              </p:grpSpPr>
              <p:sp>
                <p:nvSpPr>
                  <p:cNvPr id="59" name="Freeform 58"/>
                  <p:cNvSpPr/>
                  <p:nvPr/>
                </p:nvSpPr>
                <p:spPr>
                  <a:xfrm>
                    <a:off x="3964320" y="4553279"/>
                    <a:ext cx="263880" cy="308160"/>
                  </a:xfrm>
                  <a:custGeom>
                    <a:avLst>
                      <a:gd name="f0" fmla="val 0"/>
                    </a:avLst>
                    <a:gdLst>
                      <a:gd name="f1" fmla="val 10800000"/>
                      <a:gd name="f2" fmla="val 5400000"/>
                      <a:gd name="f3" fmla="val 1620000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val 45"/>
                      <a:gd name="f10" fmla="val 10800"/>
                      <a:gd name="f11" fmla="val -2147483647"/>
                      <a:gd name="f12" fmla="val 2147483647"/>
                      <a:gd name="f13" fmla="abs f4"/>
                      <a:gd name="f14" fmla="abs f5"/>
                      <a:gd name="f15" fmla="abs f6"/>
                      <a:gd name="f16" fmla="*/ f8 1 180"/>
                      <a:gd name="f17" fmla="pin 0 f0 10800"/>
                      <a:gd name="f18" fmla="+- 0 0 f2"/>
                      <a:gd name="f19" fmla="?: f13 f4 1"/>
                      <a:gd name="f20" fmla="?: f14 f5 1"/>
                      <a:gd name="f21" fmla="?: f15 f6 1"/>
                      <a:gd name="f22" fmla="*/ f9 f16 1"/>
                      <a:gd name="f23" fmla="+- f7 f17 0"/>
                      <a:gd name="f24" fmla="*/ f19 1 21600"/>
                      <a:gd name="f25" fmla="*/ f20 1 21600"/>
                      <a:gd name="f26" fmla="*/ 21600 f19 1"/>
                      <a:gd name="f27" fmla="*/ 21600 f20 1"/>
                      <a:gd name="f28" fmla="+- 0 0 f22"/>
                      <a:gd name="f29" fmla="min f25 f24"/>
                      <a:gd name="f30" fmla="*/ f26 1 f21"/>
                      <a:gd name="f31" fmla="*/ f27 1 f21"/>
                      <a:gd name="f32" fmla="*/ f28 f1 1"/>
                      <a:gd name="f33" fmla="*/ f32 1 f8"/>
                      <a:gd name="f34" fmla="+- f31 0 f17"/>
                      <a:gd name="f35" fmla="+- f30 0 f17"/>
                      <a:gd name="f36" fmla="*/ f17 f29 1"/>
                      <a:gd name="f37" fmla="*/ f7 f29 1"/>
                      <a:gd name="f38" fmla="*/ f23 f29 1"/>
                      <a:gd name="f39" fmla="*/ f31 f29 1"/>
                      <a:gd name="f40" fmla="*/ f30 f29 1"/>
                      <a:gd name="f41" fmla="+- f33 0 f2"/>
                      <a:gd name="f42" fmla="+- f37 0 f38"/>
                      <a:gd name="f43" fmla="+- f38 0 f37"/>
                      <a:gd name="f44" fmla="*/ f34 f29 1"/>
                      <a:gd name="f45" fmla="*/ f35 f29 1"/>
                      <a:gd name="f46" fmla="cos 1 f41"/>
                      <a:gd name="f47" fmla="abs f42"/>
                      <a:gd name="f48" fmla="abs f43"/>
                      <a:gd name="f49" fmla="?: f42 f18 f2"/>
                      <a:gd name="f50" fmla="?: f42 f2 f18"/>
                      <a:gd name="f51" fmla="?: f42 f3 f2"/>
                      <a:gd name="f52" fmla="?: f42 f2 f3"/>
                      <a:gd name="f53" fmla="+- f39 0 f44"/>
                      <a:gd name="f54" fmla="?: f43 f18 f2"/>
                      <a:gd name="f55" fmla="?: f43 f2 f18"/>
                      <a:gd name="f56" fmla="+- f40 0 f45"/>
                      <a:gd name="f57" fmla="+- f44 0 f39"/>
                      <a:gd name="f58" fmla="+- f45 0 f40"/>
                      <a:gd name="f59" fmla="?: f42 0 f1"/>
                      <a:gd name="f60" fmla="?: f42 f1 0"/>
                      <a:gd name="f61" fmla="+- 0 0 f46"/>
                      <a:gd name="f62" fmla="?: f42 f52 f51"/>
                      <a:gd name="f63" fmla="?: f42 f51 f52"/>
                      <a:gd name="f64" fmla="?: f43 f50 f49"/>
                      <a:gd name="f65" fmla="abs f53"/>
                      <a:gd name="f66" fmla="?: f53 0 f1"/>
                      <a:gd name="f67" fmla="?: f53 f1 0"/>
                      <a:gd name="f68" fmla="?: f53 f54 f55"/>
                      <a:gd name="f69" fmla="abs f56"/>
                      <a:gd name="f70" fmla="abs f57"/>
                      <a:gd name="f71" fmla="?: f56 f18 f2"/>
                      <a:gd name="f72" fmla="?: f56 f2 f18"/>
                      <a:gd name="f73" fmla="?: f56 f3 f2"/>
                      <a:gd name="f74" fmla="?: f56 f2 f3"/>
                      <a:gd name="f75" fmla="abs f58"/>
                      <a:gd name="f76" fmla="?: f58 f18 f2"/>
                      <a:gd name="f77" fmla="?: f58 f2 f18"/>
                      <a:gd name="f78" fmla="?: f58 f60 f59"/>
                      <a:gd name="f79" fmla="?: f58 f59 f60"/>
                      <a:gd name="f80" fmla="*/ f17 f61 1"/>
                      <a:gd name="f81" fmla="?: f43 f63 f62"/>
                      <a:gd name="f82" fmla="?: f43 f67 f66"/>
                      <a:gd name="f83" fmla="?: f43 f66 f67"/>
                      <a:gd name="f84" fmla="?: f56 f74 f73"/>
                      <a:gd name="f85" fmla="?: f56 f73 f74"/>
                      <a:gd name="f86" fmla="?: f57 f72 f71"/>
                      <a:gd name="f87" fmla="?: f42 f78 f79"/>
                      <a:gd name="f88" fmla="?: f42 f76 f77"/>
                      <a:gd name="f89" fmla="*/ f80 3163 1"/>
                      <a:gd name="f90" fmla="?: f53 f82 f83"/>
                      <a:gd name="f91" fmla="?: f57 f85 f84"/>
                      <a:gd name="f92" fmla="*/ f89 1 7636"/>
                      <a:gd name="f93" fmla="+- f7 f92 0"/>
                      <a:gd name="f94" fmla="+- f30 0 f92"/>
                      <a:gd name="f95" fmla="+- f31 0 f92"/>
                      <a:gd name="f96" fmla="*/ f93 f29 1"/>
                      <a:gd name="f97" fmla="*/ f94 f29 1"/>
                      <a:gd name="f98" fmla="*/ f95 f29 1"/>
                    </a:gdLst>
                    <a:ahLst>
                      <a:ahXY gdRefX="f0" minX="f7" maxX="f10">
                        <a:pos x="f36" y="f37"/>
                      </a:ahXY>
                    </a:ahLst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</a:cxnLst>
                    <a:rect l="f96" t="f96" r="f97" b="f98"/>
                    <a:pathLst>
                      <a:path>
                        <a:moveTo>
                          <a:pt x="f38" y="f37"/>
                        </a:moveTo>
                        <a:arcTo wR="f47" hR="f48" stAng="f81" swAng="f64"/>
                        <a:lnTo>
                          <a:pt x="f37" y="f44"/>
                        </a:lnTo>
                        <a:arcTo wR="f48" hR="f65" stAng="f90" swAng="f68"/>
                        <a:lnTo>
                          <a:pt x="f45" y="f39"/>
                        </a:lnTo>
                        <a:arcTo wR="f69" hR="f70" stAng="f91" swAng="f86"/>
                        <a:lnTo>
                          <a:pt x="f40" y="f38"/>
                        </a:lnTo>
                        <a:arcTo wR="f75" hR="f47" stAng="f87" swAng="f88"/>
                        <a:close/>
                      </a:path>
                    </a:pathLst>
                  </a:custGeom>
                  <a:solidFill>
                    <a:srgbClr val="EEEEEE">
                      <a:alpha val="0"/>
                    </a:srgbClr>
                  </a:solidFill>
                  <a:ln>
                    <a:noFill/>
                    <a:prstDash val="solid"/>
                  </a:ln>
                </p:spPr>
                <p:txBody>
                  <a:bodyPr wrap="square" lIns="108847" tIns="54423" rIns="108847" bIns="54423" anchor="ctr" anchorCtr="0" compatLnSpc="0">
                    <a:noAutofit/>
                  </a:bodyPr>
                  <a:lstStyle/>
                  <a:p>
                    <a:pPr hangingPunct="0"/>
                    <a:endParaRPr lang="es-AR">
                      <a:latin typeface="Arial" panose="020B0604020202020204" pitchFamily="34" charset="0"/>
                      <a:ea typeface="Noto Sans CJK SC" pitchFamily="2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0" name="Freeform 59"/>
                  <p:cNvSpPr/>
                  <p:nvPr/>
                </p:nvSpPr>
                <p:spPr>
                  <a:xfrm rot="10800000">
                    <a:off x="4129737" y="4630700"/>
                    <a:ext cx="32400" cy="153720"/>
                  </a:xfrm>
                  <a:custGeom>
                    <a:avLst/>
                    <a:gdLst/>
                    <a:ahLst/>
                    <a:cxnLst>
                      <a:cxn ang="3cd4">
                        <a:pos x="hc" y="t"/>
                      </a:cxn>
                      <a:cxn ang="cd2">
                        <a:pos x="l" y="vc"/>
                      </a:cxn>
                      <a:cxn ang="cd4">
                        <a:pos x="hc" y="b"/>
                      </a:cxn>
                      <a:cxn ang="0">
                        <a:pos x="r" y="vc"/>
                      </a:cxn>
                    </a:cxnLst>
                    <a:rect l="l" t="t" r="r" b="b"/>
                    <a:pathLst>
                      <a:path w="91" h="428">
                        <a:moveTo>
                          <a:pt x="0" y="428"/>
                        </a:moveTo>
                        <a:lnTo>
                          <a:pt x="91" y="428"/>
                        </a:lnTo>
                        <a:lnTo>
                          <a:pt x="91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10080">
                    <a:solidFill>
                      <a:srgbClr val="000000"/>
                    </a:solidFill>
                    <a:prstDash val="solid"/>
                  </a:ln>
                </p:spPr>
                <p:txBody>
                  <a:bodyPr wrap="square" lIns="114942" tIns="60519" rIns="114942" bIns="60519" anchor="ctr" anchorCtr="0" compatLnSpc="0"/>
                  <a:lstStyle/>
                  <a:p>
                    <a:pPr hangingPunct="0"/>
                    <a:endParaRPr lang="es-AR">
                      <a:latin typeface="Arial" panose="020B0604020202020204" pitchFamily="34" charset="0"/>
                      <a:ea typeface="Noto Sans CJK SC" pitchFamily="2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1" name="Freeform 60"/>
                  <p:cNvSpPr/>
                  <p:nvPr/>
                </p:nvSpPr>
                <p:spPr>
                  <a:xfrm rot="10800000">
                    <a:off x="4080202" y="4669220"/>
                    <a:ext cx="32400" cy="115200"/>
                  </a:xfrm>
                  <a:custGeom>
                    <a:avLst/>
                    <a:gdLst/>
                    <a:ahLst/>
                    <a:cxnLst>
                      <a:cxn ang="3cd4">
                        <a:pos x="hc" y="t"/>
                      </a:cxn>
                      <a:cxn ang="cd2">
                        <a:pos x="l" y="vc"/>
                      </a:cxn>
                      <a:cxn ang="cd4">
                        <a:pos x="hc" y="b"/>
                      </a:cxn>
                      <a:cxn ang="0">
                        <a:pos x="r" y="vc"/>
                      </a:cxn>
                    </a:cxnLst>
                    <a:rect l="l" t="t" r="r" b="b"/>
                    <a:pathLst>
                      <a:path w="91" h="321">
                        <a:moveTo>
                          <a:pt x="0" y="321"/>
                        </a:moveTo>
                        <a:lnTo>
                          <a:pt x="91" y="321"/>
                        </a:lnTo>
                        <a:lnTo>
                          <a:pt x="91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10080">
                    <a:solidFill>
                      <a:srgbClr val="000000"/>
                    </a:solidFill>
                    <a:prstDash val="solid"/>
                  </a:ln>
                </p:spPr>
                <p:txBody>
                  <a:bodyPr wrap="square" lIns="114942" tIns="60519" rIns="114942" bIns="60519" anchor="ctr" anchorCtr="0" compatLnSpc="0"/>
                  <a:lstStyle/>
                  <a:p>
                    <a:pPr hangingPunct="0"/>
                    <a:endParaRPr lang="es-AR">
                      <a:latin typeface="Arial" panose="020B0604020202020204" pitchFamily="34" charset="0"/>
                      <a:ea typeface="Noto Sans CJK SC" pitchFamily="2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2" name="Freeform 61"/>
                  <p:cNvSpPr/>
                  <p:nvPr/>
                </p:nvSpPr>
                <p:spPr>
                  <a:xfrm rot="10800000">
                    <a:off x="4030931" y="4707740"/>
                    <a:ext cx="32400" cy="76680"/>
                  </a:xfrm>
                  <a:custGeom>
                    <a:avLst/>
                    <a:gdLst/>
                    <a:ahLst/>
                    <a:cxnLst>
                      <a:cxn ang="3cd4">
                        <a:pos x="hc" y="t"/>
                      </a:cxn>
                      <a:cxn ang="cd2">
                        <a:pos x="l" y="vc"/>
                      </a:cxn>
                      <a:cxn ang="cd4">
                        <a:pos x="hc" y="b"/>
                      </a:cxn>
                      <a:cxn ang="0">
                        <a:pos x="r" y="vc"/>
                      </a:cxn>
                    </a:cxnLst>
                    <a:rect l="l" t="t" r="r" b="b"/>
                    <a:pathLst>
                      <a:path w="91" h="214">
                        <a:moveTo>
                          <a:pt x="0" y="214"/>
                        </a:moveTo>
                        <a:lnTo>
                          <a:pt x="91" y="214"/>
                        </a:lnTo>
                        <a:lnTo>
                          <a:pt x="91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10080">
                    <a:solidFill>
                      <a:srgbClr val="000000"/>
                    </a:solidFill>
                    <a:prstDash val="solid"/>
                  </a:ln>
                </p:spPr>
                <p:txBody>
                  <a:bodyPr wrap="square" lIns="114942" tIns="60519" rIns="114942" bIns="60519" anchor="ctr" anchorCtr="0" compatLnSpc="0"/>
                  <a:lstStyle/>
                  <a:p>
                    <a:pPr hangingPunct="0"/>
                    <a:endParaRPr lang="es-AR">
                      <a:latin typeface="Arial" panose="020B0604020202020204" pitchFamily="34" charset="0"/>
                      <a:ea typeface="Noto Sans CJK SC" pitchFamily="2"/>
                      <a:cs typeface="Arial" panose="020B0604020202020204" pitchFamily="34" charset="0"/>
                    </a:endParaRPr>
                  </a:p>
                </p:txBody>
              </p:sp>
            </p:grpSp>
          </p:grpSp>
          <p:sp>
            <p:nvSpPr>
              <p:cNvPr id="20" name="TextBox 19"/>
              <p:cNvSpPr txBox="1"/>
              <p:nvPr/>
            </p:nvSpPr>
            <p:spPr>
              <a:xfrm>
                <a:off x="10364586" y="2363327"/>
                <a:ext cx="1512273" cy="2693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45720" rIns="91440" bIns="45720" anchorCtr="0" compatLnSpc="0">
                <a:spAutoFit/>
              </a:bodyPr>
              <a:lstStyle/>
              <a:p>
                <a:pPr hangingPunct="0"/>
                <a:r>
                  <a:rPr lang="es-AR" sz="1200" i="1" dirty="0" err="1" smtClean="0">
                    <a:latin typeface="Arial" panose="020B0604020202020204" pitchFamily="34" charset="0"/>
                    <a:ea typeface="Noto Sans CJK SC" pitchFamily="2"/>
                    <a:cs typeface="Arial" panose="020B0604020202020204" pitchFamily="34" charset="0"/>
                  </a:rPr>
                  <a:t>e.g</a:t>
                </a:r>
                <a:r>
                  <a:rPr lang="es-AR" sz="1200" i="1" dirty="0" smtClean="0">
                    <a:latin typeface="Arial" panose="020B0604020202020204" pitchFamily="34" charset="0"/>
                    <a:ea typeface="Noto Sans CJK SC" pitchFamily="2"/>
                    <a:cs typeface="Arial" panose="020B0604020202020204" pitchFamily="34" charset="0"/>
                  </a:rPr>
                  <a:t>. OSCAR/Surface</a:t>
                </a:r>
                <a:endParaRPr lang="es-AR" sz="1200" i="1" dirty="0"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739379" y="4239198"/>
                <a:ext cx="420500" cy="14747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none" lIns="0" tIns="0" rIns="0" bIns="0" anchorCtr="0" compatLnSpc="0">
                <a:spAutoFit/>
              </a:bodyPr>
              <a:lstStyle/>
              <a:p>
                <a:pPr hangingPunct="0"/>
                <a:r>
                  <a:rPr lang="es-AR" sz="1000" b="1" dirty="0" err="1" smtClean="0">
                    <a:latin typeface="Arial" panose="020B0604020202020204" pitchFamily="34" charset="0"/>
                    <a:ea typeface="Noto Sans CJK SC" pitchFamily="2"/>
                    <a:cs typeface="Arial" panose="020B0604020202020204" pitchFamily="34" charset="0"/>
                  </a:rPr>
                  <a:t>results</a:t>
                </a:r>
                <a:endParaRPr lang="es-AR" sz="1000" b="1" dirty="0"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0151345" y="5439960"/>
                <a:ext cx="356380" cy="1474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Ctr="0" compatLnSpc="0">
                <a:spAutoFit/>
              </a:bodyPr>
              <a:lstStyle/>
              <a:p>
                <a:pPr hangingPunct="0">
                  <a:defRPr sz="1400" i="1"/>
                </a:pPr>
                <a:r>
                  <a:rPr lang="es-AR" sz="1000" i="1" dirty="0" err="1" smtClean="0">
                    <a:solidFill>
                      <a:schemeClr val="accent2">
                        <a:lumMod val="75000"/>
                      </a:schemeClr>
                    </a:solidFill>
                    <a:latin typeface="Arial" panose="020B0604020202020204" pitchFamily="34" charset="0"/>
                    <a:ea typeface="Noto Sans CJK SC" pitchFamily="2"/>
                    <a:cs typeface="Arial" panose="020B0604020202020204" pitchFamily="34" charset="0"/>
                  </a:rPr>
                  <a:t>export</a:t>
                </a:r>
                <a:endParaRPr lang="es-AR" sz="1000" i="1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0257478" y="5821870"/>
                <a:ext cx="1834861" cy="4129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Ctr="0" compatLnSpc="0">
                <a:spAutoFit/>
              </a:bodyPr>
              <a:lstStyle/>
              <a:p>
                <a:pPr marL="285750" indent="-285750" hangingPunct="0">
                  <a:buFont typeface="Wingdings" panose="05000000000000000000" pitchFamily="2" charset="2"/>
                  <a:buChar char="à"/>
                </a:pPr>
                <a:r>
                  <a:rPr lang="es-AR" sz="1400" dirty="0" err="1" smtClean="0">
                    <a:latin typeface="Arial" panose="020B0604020202020204" pitchFamily="34" charset="0"/>
                    <a:ea typeface="Noto Sans CJK SC" pitchFamily="2"/>
                    <a:cs typeface="Arial" panose="020B0604020202020204" pitchFamily="34" charset="0"/>
                  </a:rPr>
                  <a:t>reports</a:t>
                </a:r>
                <a:endParaRPr lang="es-AR" sz="1400" dirty="0" smtClean="0"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endParaRPr>
              </a:p>
              <a:p>
                <a:pPr marL="285750" indent="-285750" hangingPunct="0">
                  <a:buFont typeface="Wingdings" panose="05000000000000000000" pitchFamily="2" charset="2"/>
                  <a:buChar char="à"/>
                </a:pPr>
                <a:r>
                  <a:rPr lang="es-AR" sz="1400" dirty="0" err="1" smtClean="0">
                    <a:latin typeface="Arial" panose="020B0604020202020204" pitchFamily="34" charset="0"/>
                    <a:ea typeface="Noto Sans CJK SC" pitchFamily="2"/>
                    <a:cs typeface="Arial" panose="020B0604020202020204" pitchFamily="34" charset="0"/>
                  </a:rPr>
                  <a:t>monitoring</a:t>
                </a:r>
                <a:r>
                  <a:rPr lang="es-AR" sz="1400" dirty="0" smtClean="0">
                    <a:latin typeface="Arial" panose="020B0604020202020204" pitchFamily="34" charset="0"/>
                    <a:ea typeface="Noto Sans CJK SC" pitchFamily="2"/>
                    <a:cs typeface="Arial" panose="020B0604020202020204" pitchFamily="34" charset="0"/>
                  </a:rPr>
                  <a:t> </a:t>
                </a:r>
                <a:r>
                  <a:rPr lang="es-AR" sz="1400" dirty="0" err="1">
                    <a:latin typeface="Arial" panose="020B0604020202020204" pitchFamily="34" charset="0"/>
                    <a:ea typeface="Noto Sans CJK SC" pitchFamily="2"/>
                    <a:cs typeface="Arial" panose="020B0604020202020204" pitchFamily="34" charset="0"/>
                  </a:rPr>
                  <a:t>systems</a:t>
                </a:r>
                <a:endParaRPr lang="es-AR" sz="1400" dirty="0"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endParaRPr>
              </a:p>
            </p:txBody>
          </p:sp>
          <p:sp>
            <p:nvSpPr>
              <p:cNvPr id="24" name="External-Data 1"/>
              <p:cNvSpPr/>
              <p:nvPr/>
            </p:nvSpPr>
            <p:spPr>
              <a:xfrm>
                <a:off x="10964563" y="3034225"/>
                <a:ext cx="891206" cy="623440"/>
              </a:xfrm>
              <a:custGeom>
                <a:avLst/>
                <a:gdLst>
                  <a:gd name="f0" fmla="val 10800000"/>
                  <a:gd name="f1" fmla="val 5400000"/>
                  <a:gd name="f2" fmla="val 16200000"/>
                  <a:gd name="f3" fmla="val 180"/>
                  <a:gd name="f4" fmla="val w"/>
                  <a:gd name="f5" fmla="val h"/>
                  <a:gd name="f6" fmla="val 0"/>
                  <a:gd name="f7" fmla="val 21600"/>
                  <a:gd name="f8" fmla="val 3600"/>
                  <a:gd name="f9" fmla="+- 3600 0 0"/>
                  <a:gd name="f10" fmla="+- 0 0 10800"/>
                  <a:gd name="f11" fmla="+- 21600 0 18000"/>
                  <a:gd name="f12" fmla="+- 21600 0 10800"/>
                  <a:gd name="f13" fmla="+- 0 0 0"/>
                  <a:gd name="f14" fmla="*/ f4 1 21600"/>
                  <a:gd name="f15" fmla="*/ f5 1 21600"/>
                  <a:gd name="f16" fmla="+- 0 0 f8"/>
                  <a:gd name="f17" fmla="+- 10800 0 f7"/>
                  <a:gd name="f18" fmla="+- 0 0 f1"/>
                  <a:gd name="f19" fmla="abs f9"/>
                  <a:gd name="f20" fmla="abs f10"/>
                  <a:gd name="f21" fmla="?: f10 0 f0"/>
                  <a:gd name="f22" fmla="?: f10 f0 0"/>
                  <a:gd name="f23" fmla="+- 18000 0 f7"/>
                  <a:gd name="f24" fmla="+- 10800 0 f6"/>
                  <a:gd name="f25" fmla="abs f11"/>
                  <a:gd name="f26" fmla="abs f12"/>
                  <a:gd name="f27" fmla="?: f12 0 f0"/>
                  <a:gd name="f28" fmla="?: f12 f0 0"/>
                  <a:gd name="f29" fmla="*/ f13 f0 1"/>
                  <a:gd name="f30" fmla="*/ 3600 f14 1"/>
                  <a:gd name="f31" fmla="*/ 18000 f14 1"/>
                  <a:gd name="f32" fmla="*/ 21600 f15 1"/>
                  <a:gd name="f33" fmla="*/ 0 f15 1"/>
                  <a:gd name="f34" fmla="abs f16"/>
                  <a:gd name="f35" fmla="abs f17"/>
                  <a:gd name="f36" fmla="?: f16 f18 f1"/>
                  <a:gd name="f37" fmla="?: f16 f1 f18"/>
                  <a:gd name="f38" fmla="?: f16 f2 f1"/>
                  <a:gd name="f39" fmla="?: f16 f1 f2"/>
                  <a:gd name="f40" fmla="?: f9 f18 f1"/>
                  <a:gd name="f41" fmla="?: f9 f1 f18"/>
                  <a:gd name="f42" fmla="?: f9 f22 f21"/>
                  <a:gd name="f43" fmla="?: f9 f21 f22"/>
                  <a:gd name="f44" fmla="abs f23"/>
                  <a:gd name="f45" fmla="abs f24"/>
                  <a:gd name="f46" fmla="?: f23 f18 f1"/>
                  <a:gd name="f47" fmla="?: f23 f1 f18"/>
                  <a:gd name="f48" fmla="?: f23 f2 f1"/>
                  <a:gd name="f49" fmla="?: f23 f1 f2"/>
                  <a:gd name="f50" fmla="?: f11 f18 f1"/>
                  <a:gd name="f51" fmla="?: f11 f1 f18"/>
                  <a:gd name="f52" fmla="?: f11 f28 f27"/>
                  <a:gd name="f53" fmla="?: f11 f27 f28"/>
                  <a:gd name="f54" fmla="*/ 10800 f14 1"/>
                  <a:gd name="f55" fmla="*/ f29 1 f3"/>
                  <a:gd name="f56" fmla="*/ 0 f14 1"/>
                  <a:gd name="f57" fmla="*/ 10800 f15 1"/>
                  <a:gd name="f58" fmla="?: f16 f39 f38"/>
                  <a:gd name="f59" fmla="?: f16 f38 f39"/>
                  <a:gd name="f60" fmla="?: f17 f37 f36"/>
                  <a:gd name="f61" fmla="?: f10 f42 f43"/>
                  <a:gd name="f62" fmla="?: f10 f40 f41"/>
                  <a:gd name="f63" fmla="?: f23 f49 f48"/>
                  <a:gd name="f64" fmla="?: f23 f48 f49"/>
                  <a:gd name="f65" fmla="?: f24 f47 f46"/>
                  <a:gd name="f66" fmla="?: f12 f52 f53"/>
                  <a:gd name="f67" fmla="?: f12 f50 f51"/>
                  <a:gd name="f68" fmla="+- f55 0 f1"/>
                  <a:gd name="f69" fmla="?: f17 f59 f58"/>
                  <a:gd name="f70" fmla="?: f24 f64 f63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68">
                    <a:pos x="f54" y="f33"/>
                  </a:cxn>
                  <a:cxn ang="f68">
                    <a:pos x="f56" y="f57"/>
                  </a:cxn>
                  <a:cxn ang="f68">
                    <a:pos x="f54" y="f32"/>
                  </a:cxn>
                  <a:cxn ang="f68">
                    <a:pos x="f31" y="f57"/>
                  </a:cxn>
                </a:cxnLst>
                <a:rect l="f30" t="f33" r="f31" b="f32"/>
                <a:pathLst>
                  <a:path w="21600" h="21600">
                    <a:moveTo>
                      <a:pt x="f8" y="f7"/>
                    </a:moveTo>
                    <a:arcTo wR="f34" hR="f35" stAng="f69" swAng="f60"/>
                    <a:arcTo wR="f19" hR="f20" stAng="f61" swAng="f62"/>
                    <a:lnTo>
                      <a:pt x="f7" y="f6"/>
                    </a:lnTo>
                    <a:arcTo wR="f44" hR="f45" stAng="f70" swAng="f65"/>
                    <a:arcTo wR="f25" hR="f26" stAng="f66" swAng="f67"/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10800">
                <a:solidFill>
                  <a:srgbClr val="000000"/>
                </a:solidFill>
                <a:prstDash val="solid"/>
              </a:ln>
            </p:spPr>
            <p:txBody>
              <a:bodyPr wrap="none" lIns="0" tIns="45720" rIns="91440" bIns="45720" anchor="ctr" anchorCtr="0" compatLnSpc="0">
                <a:spAutoFit/>
              </a:bodyPr>
              <a:lstStyle/>
              <a:p>
                <a:pPr algn="ctr" hangingPunct="0"/>
                <a:r>
                  <a:rPr lang="en-GB" sz="1200" dirty="0">
                    <a:latin typeface="Arial" panose="020B0604020202020204" pitchFamily="34" charset="0"/>
                    <a:ea typeface="Microsoft YaHei" pitchFamily="2"/>
                    <a:cs typeface="Arial" panose="020B0604020202020204" pitchFamily="34" charset="0"/>
                  </a:rPr>
                  <a:t>WMO</a:t>
                </a:r>
              </a:p>
              <a:p>
                <a:pPr algn="ctr" hangingPunct="0"/>
                <a:r>
                  <a:rPr lang="en-GB" sz="1200" dirty="0">
                    <a:latin typeface="Arial" panose="020B0604020202020204" pitchFamily="34" charset="0"/>
                    <a:ea typeface="Microsoft YaHei" pitchFamily="2"/>
                    <a:cs typeface="Arial" panose="020B0604020202020204" pitchFamily="34" charset="0"/>
                  </a:rPr>
                  <a:t>Codes</a:t>
                </a:r>
              </a:p>
              <a:p>
                <a:pPr algn="ctr" hangingPunct="0"/>
                <a:r>
                  <a:rPr lang="en-GB" sz="1200" dirty="0">
                    <a:latin typeface="Arial" panose="020B0604020202020204" pitchFamily="34" charset="0"/>
                    <a:ea typeface="Microsoft YaHei" pitchFamily="2"/>
                    <a:cs typeface="Arial" panose="020B0604020202020204" pitchFamily="34" charset="0"/>
                  </a:rPr>
                  <a:t>registry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0189497" y="2907451"/>
                <a:ext cx="636457" cy="2949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anchorCtr="0" compatLnSpc="0">
                <a:spAutoFit/>
              </a:bodyPr>
              <a:lstStyle/>
              <a:p>
                <a:pPr algn="ctr" hangingPunct="0">
                  <a:defRPr sz="1300" i="1"/>
                </a:pPr>
                <a:r>
                  <a:rPr lang="es-AR" sz="1000" i="1" dirty="0" err="1" smtClean="0">
                    <a:latin typeface="Arial" panose="020B0604020202020204" pitchFamily="34" charset="0"/>
                    <a:ea typeface="Noto Sans CJK SC" pitchFamily="2"/>
                    <a:cs typeface="Arial" panose="020B0604020202020204" pitchFamily="34" charset="0"/>
                  </a:rPr>
                  <a:t>Vocabulary</a:t>
                </a:r>
                <a:r>
                  <a:rPr lang="es-AR" sz="1000" i="1" dirty="0" smtClean="0">
                    <a:latin typeface="Arial" panose="020B0604020202020204" pitchFamily="34" charset="0"/>
                    <a:ea typeface="Noto Sans CJK SC" pitchFamily="2"/>
                    <a:cs typeface="Arial" panose="020B0604020202020204" pitchFamily="34" charset="0"/>
                  </a:rPr>
                  <a:t> interface</a:t>
                </a:r>
                <a:endParaRPr lang="es-AR" sz="1000" i="1" dirty="0">
                  <a:latin typeface="Arial" panose="020B0604020202020204" pitchFamily="34" charset="0"/>
                  <a:ea typeface="Noto Sans CJK SC" pitchFamily="2"/>
                  <a:cs typeface="Arial" panose="020B0604020202020204" pitchFamily="34" charset="0"/>
                </a:endParaRP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00000000-0000-0000-0000-000000000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11308068" y="5363524"/>
                <a:ext cx="580370" cy="5803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10196845" y="1515150"/>
                <a:ext cx="548612" cy="2949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Ctr="0" compatLnSpc="0">
                <a:spAutoFit/>
              </a:bodyPr>
              <a:lstStyle/>
              <a:p>
                <a:pPr algn="ctr" hangingPunct="0"/>
                <a:r>
                  <a:rPr lang="en-GB" sz="1000" i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itchFamily="2"/>
                    <a:cs typeface="Arial" panose="020B0604020202020204" pitchFamily="34" charset="0"/>
                  </a:rPr>
                  <a:t>OAI-PMH</a:t>
                </a:r>
              </a:p>
              <a:p>
                <a:pPr algn="ctr" hangingPunct="0"/>
                <a:r>
                  <a:rPr lang="en-GB" sz="1000" i="1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itchFamily="2"/>
                    <a:cs typeface="Arial" panose="020B0604020202020204" pitchFamily="34" charset="0"/>
                  </a:rPr>
                  <a:t>interface</a:t>
                </a:r>
                <a:endParaRPr lang="en-GB" sz="1000" i="1" dirty="0">
                  <a:solidFill>
                    <a:srgbClr val="000000"/>
                  </a:solidFill>
                  <a:latin typeface="Arial" panose="020B0604020202020204" pitchFamily="34" charset="0"/>
                  <a:ea typeface="Microsoft YaHei" pitchFamily="2"/>
                  <a:cs typeface="Arial" panose="020B0604020202020204" pitchFamily="34" charset="0"/>
                </a:endParaRPr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9358463" y="1929228"/>
                <a:ext cx="1375457" cy="203758"/>
                <a:chOff x="9358463" y="1800759"/>
                <a:chExt cx="1375457" cy="203758"/>
              </a:xfrm>
            </p:grpSpPr>
            <p:cxnSp>
              <p:nvCxnSpPr>
                <p:cNvPr id="53" name="Connector 1"/>
                <p:cNvCxnSpPr/>
                <p:nvPr/>
              </p:nvCxnSpPr>
              <p:spPr>
                <a:xfrm flipV="1">
                  <a:off x="9358463" y="1903121"/>
                  <a:ext cx="1006123" cy="1136"/>
                </a:xfrm>
                <a:prstGeom prst="straightConnector1">
                  <a:avLst/>
                </a:prstGeom>
                <a:noFill/>
                <a:ln w="19050" cap="rnd">
                  <a:solidFill>
                    <a:srgbClr val="000000"/>
                  </a:solidFill>
                  <a:prstDash val="solid"/>
                  <a:headEnd type="arrow" w="med" len="med"/>
                  <a:tailEnd type="none" w="med" len="med"/>
                </a:ln>
              </p:spPr>
            </p:cxnSp>
            <p:sp>
              <p:nvSpPr>
                <p:cNvPr id="54" name="Oval 53"/>
                <p:cNvSpPr/>
                <p:nvPr/>
              </p:nvSpPr>
              <p:spPr>
                <a:xfrm>
                  <a:off x="10410695" y="1840021"/>
                  <a:ext cx="125235" cy="125235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c 54"/>
                <p:cNvSpPr/>
                <p:nvPr/>
              </p:nvSpPr>
              <p:spPr>
                <a:xfrm flipH="1">
                  <a:off x="10371956" y="1800759"/>
                  <a:ext cx="203758" cy="203758"/>
                </a:xfrm>
                <a:prstGeom prst="arc">
                  <a:avLst>
                    <a:gd name="adj1" fmla="val 16200000"/>
                    <a:gd name="adj2" fmla="val 5302676"/>
                  </a:avLst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6" name="Connector 1"/>
                <p:cNvCxnSpPr/>
                <p:nvPr/>
              </p:nvCxnSpPr>
              <p:spPr>
                <a:xfrm>
                  <a:off x="10535930" y="1901020"/>
                  <a:ext cx="197990" cy="3237"/>
                </a:xfrm>
                <a:prstGeom prst="straightConnector1">
                  <a:avLst/>
                </a:prstGeom>
                <a:noFill/>
                <a:ln w="19050" cap="rnd">
                  <a:solidFill>
                    <a:srgbClr val="000000"/>
                  </a:solidFill>
                  <a:prstDash val="solid"/>
                  <a:headEnd type="arrow" w="med" len="med"/>
                  <a:tailEnd type="none" w="med" len="med"/>
                </a:ln>
              </p:spPr>
            </p:cxnSp>
          </p:grpSp>
          <p:grpSp>
            <p:nvGrpSpPr>
              <p:cNvPr id="29" name="Group 28"/>
              <p:cNvGrpSpPr/>
              <p:nvPr/>
            </p:nvGrpSpPr>
            <p:grpSpPr>
              <a:xfrm>
                <a:off x="9864382" y="3252577"/>
                <a:ext cx="1100181" cy="203758"/>
                <a:chOff x="9682155" y="1800759"/>
                <a:chExt cx="1100181" cy="203758"/>
              </a:xfrm>
            </p:grpSpPr>
            <p:cxnSp>
              <p:nvCxnSpPr>
                <p:cNvPr id="49" name="Connector 1"/>
                <p:cNvCxnSpPr>
                  <a:stCxn id="64" idx="1"/>
                  <a:endCxn id="51" idx="1"/>
                </p:cNvCxnSpPr>
                <p:nvPr/>
              </p:nvCxnSpPr>
              <p:spPr>
                <a:xfrm>
                  <a:off x="9682155" y="1894344"/>
                  <a:ext cx="655654" cy="8294"/>
                </a:xfrm>
                <a:prstGeom prst="straightConnector1">
                  <a:avLst/>
                </a:prstGeom>
                <a:noFill/>
                <a:ln w="19050" cap="rnd">
                  <a:solidFill>
                    <a:srgbClr val="000000"/>
                  </a:solidFill>
                  <a:prstDash val="solid"/>
                  <a:headEnd type="arrow" w="med" len="med"/>
                  <a:tailEnd type="none" w="med" len="med"/>
                </a:ln>
              </p:spPr>
            </p:cxnSp>
            <p:sp>
              <p:nvSpPr>
                <p:cNvPr id="50" name="Oval 49"/>
                <p:cNvSpPr/>
                <p:nvPr/>
              </p:nvSpPr>
              <p:spPr>
                <a:xfrm>
                  <a:off x="10274669" y="1840021"/>
                  <a:ext cx="125235" cy="125235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Arc 50"/>
                <p:cNvSpPr/>
                <p:nvPr/>
              </p:nvSpPr>
              <p:spPr>
                <a:xfrm flipH="1">
                  <a:off x="10235930" y="1800759"/>
                  <a:ext cx="203758" cy="203758"/>
                </a:xfrm>
                <a:prstGeom prst="arc">
                  <a:avLst>
                    <a:gd name="adj1" fmla="val 16200000"/>
                    <a:gd name="adj2" fmla="val 5302676"/>
                  </a:avLst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2" name="Connector 1"/>
                <p:cNvCxnSpPr>
                  <a:stCxn id="50" idx="6"/>
                  <a:endCxn id="24" idx="3"/>
                </p:cNvCxnSpPr>
                <p:nvPr/>
              </p:nvCxnSpPr>
              <p:spPr>
                <a:xfrm flipV="1">
                  <a:off x="10399904" y="1894127"/>
                  <a:ext cx="382432" cy="8512"/>
                </a:xfrm>
                <a:prstGeom prst="straightConnector1">
                  <a:avLst/>
                </a:prstGeom>
                <a:noFill/>
                <a:ln w="19050" cap="rnd">
                  <a:solidFill>
                    <a:srgbClr val="000000"/>
                  </a:solidFill>
                  <a:prstDash val="solid"/>
                  <a:headEnd type="arrow" w="med" len="med"/>
                  <a:tailEnd type="none" w="med" len="med"/>
                </a:ln>
              </p:spPr>
            </p:cxnSp>
          </p:grpSp>
          <p:grpSp>
            <p:nvGrpSpPr>
              <p:cNvPr id="30" name="Group 29"/>
              <p:cNvGrpSpPr/>
              <p:nvPr/>
            </p:nvGrpSpPr>
            <p:grpSpPr>
              <a:xfrm>
                <a:off x="8338900" y="1716985"/>
                <a:ext cx="938571" cy="657593"/>
                <a:chOff x="8428971" y="1523415"/>
                <a:chExt cx="938571" cy="657593"/>
              </a:xfrm>
            </p:grpSpPr>
            <p:grpSp>
              <p:nvGrpSpPr>
                <p:cNvPr id="39" name="Group 38"/>
                <p:cNvGrpSpPr/>
                <p:nvPr/>
              </p:nvGrpSpPr>
              <p:grpSpPr>
                <a:xfrm>
                  <a:off x="8473259" y="1523415"/>
                  <a:ext cx="894283" cy="634360"/>
                  <a:chOff x="7415279" y="1523415"/>
                  <a:chExt cx="894283" cy="634360"/>
                </a:xfrm>
              </p:grpSpPr>
              <p:grpSp>
                <p:nvGrpSpPr>
                  <p:cNvPr id="41" name="document 4"/>
                  <p:cNvGrpSpPr/>
                  <p:nvPr/>
                </p:nvGrpSpPr>
                <p:grpSpPr>
                  <a:xfrm>
                    <a:off x="7956898" y="1523415"/>
                    <a:ext cx="318703" cy="372691"/>
                    <a:chOff x="6578999" y="1259639"/>
                    <a:chExt cx="263520" cy="308160"/>
                  </a:xfrm>
                </p:grpSpPr>
                <p:sp>
                  <p:nvSpPr>
                    <p:cNvPr id="46" name="Freeform 45"/>
                    <p:cNvSpPr/>
                    <p:nvPr/>
                  </p:nvSpPr>
                  <p:spPr>
                    <a:xfrm>
                      <a:off x="6578999" y="1259639"/>
                      <a:ext cx="263520" cy="308160"/>
                    </a:xfrm>
                    <a:custGeom>
                      <a:avLst>
                        <a:gd name="f0" fmla="val 0"/>
                      </a:avLst>
                      <a:gdLst>
                        <a:gd name="f1" fmla="val 10800000"/>
                        <a:gd name="f2" fmla="val 5400000"/>
                        <a:gd name="f3" fmla="val 16200000"/>
                        <a:gd name="f4" fmla="val w"/>
                        <a:gd name="f5" fmla="val h"/>
                        <a:gd name="f6" fmla="val ss"/>
                        <a:gd name="f7" fmla="val 0"/>
                        <a:gd name="f8" fmla="*/ 5419351 1 1725033"/>
                        <a:gd name="f9" fmla="val 45"/>
                        <a:gd name="f10" fmla="val 10800"/>
                        <a:gd name="f11" fmla="val -2147483647"/>
                        <a:gd name="f12" fmla="val 2147483647"/>
                        <a:gd name="f13" fmla="abs f4"/>
                        <a:gd name="f14" fmla="abs f5"/>
                        <a:gd name="f15" fmla="abs f6"/>
                        <a:gd name="f16" fmla="*/ f8 1 180"/>
                        <a:gd name="f17" fmla="pin 0 f0 10800"/>
                        <a:gd name="f18" fmla="+- 0 0 f2"/>
                        <a:gd name="f19" fmla="?: f13 f4 1"/>
                        <a:gd name="f20" fmla="?: f14 f5 1"/>
                        <a:gd name="f21" fmla="?: f15 f6 1"/>
                        <a:gd name="f22" fmla="*/ f9 f16 1"/>
                        <a:gd name="f23" fmla="+- f7 f17 0"/>
                        <a:gd name="f24" fmla="*/ f19 1 21600"/>
                        <a:gd name="f25" fmla="*/ f20 1 21600"/>
                        <a:gd name="f26" fmla="*/ 21600 f19 1"/>
                        <a:gd name="f27" fmla="*/ 21600 f20 1"/>
                        <a:gd name="f28" fmla="+- 0 0 f22"/>
                        <a:gd name="f29" fmla="min f25 f24"/>
                        <a:gd name="f30" fmla="*/ f26 1 f21"/>
                        <a:gd name="f31" fmla="*/ f27 1 f21"/>
                        <a:gd name="f32" fmla="*/ f28 f1 1"/>
                        <a:gd name="f33" fmla="*/ f32 1 f8"/>
                        <a:gd name="f34" fmla="+- f31 0 f17"/>
                        <a:gd name="f35" fmla="+- f30 0 f17"/>
                        <a:gd name="f36" fmla="*/ f17 f29 1"/>
                        <a:gd name="f37" fmla="*/ f7 f29 1"/>
                        <a:gd name="f38" fmla="*/ f23 f29 1"/>
                        <a:gd name="f39" fmla="*/ f31 f29 1"/>
                        <a:gd name="f40" fmla="*/ f30 f29 1"/>
                        <a:gd name="f41" fmla="+- f33 0 f2"/>
                        <a:gd name="f42" fmla="+- f37 0 f38"/>
                        <a:gd name="f43" fmla="+- f38 0 f37"/>
                        <a:gd name="f44" fmla="*/ f34 f29 1"/>
                        <a:gd name="f45" fmla="*/ f35 f29 1"/>
                        <a:gd name="f46" fmla="cos 1 f41"/>
                        <a:gd name="f47" fmla="abs f42"/>
                        <a:gd name="f48" fmla="abs f43"/>
                        <a:gd name="f49" fmla="?: f42 f18 f2"/>
                        <a:gd name="f50" fmla="?: f42 f2 f18"/>
                        <a:gd name="f51" fmla="?: f42 f3 f2"/>
                        <a:gd name="f52" fmla="?: f42 f2 f3"/>
                        <a:gd name="f53" fmla="+- f39 0 f44"/>
                        <a:gd name="f54" fmla="?: f43 f18 f2"/>
                        <a:gd name="f55" fmla="?: f43 f2 f18"/>
                        <a:gd name="f56" fmla="+- f40 0 f45"/>
                        <a:gd name="f57" fmla="+- f44 0 f39"/>
                        <a:gd name="f58" fmla="+- f45 0 f40"/>
                        <a:gd name="f59" fmla="?: f42 0 f1"/>
                        <a:gd name="f60" fmla="?: f42 f1 0"/>
                        <a:gd name="f61" fmla="+- 0 0 f46"/>
                        <a:gd name="f62" fmla="?: f42 f52 f51"/>
                        <a:gd name="f63" fmla="?: f42 f51 f52"/>
                        <a:gd name="f64" fmla="?: f43 f50 f49"/>
                        <a:gd name="f65" fmla="abs f53"/>
                        <a:gd name="f66" fmla="?: f53 0 f1"/>
                        <a:gd name="f67" fmla="?: f53 f1 0"/>
                        <a:gd name="f68" fmla="?: f53 f54 f55"/>
                        <a:gd name="f69" fmla="abs f56"/>
                        <a:gd name="f70" fmla="abs f57"/>
                        <a:gd name="f71" fmla="?: f56 f18 f2"/>
                        <a:gd name="f72" fmla="?: f56 f2 f18"/>
                        <a:gd name="f73" fmla="?: f56 f3 f2"/>
                        <a:gd name="f74" fmla="?: f56 f2 f3"/>
                        <a:gd name="f75" fmla="abs f58"/>
                        <a:gd name="f76" fmla="?: f58 f18 f2"/>
                        <a:gd name="f77" fmla="?: f58 f2 f18"/>
                        <a:gd name="f78" fmla="?: f58 f60 f59"/>
                        <a:gd name="f79" fmla="?: f58 f59 f60"/>
                        <a:gd name="f80" fmla="*/ f17 f61 1"/>
                        <a:gd name="f81" fmla="?: f43 f63 f62"/>
                        <a:gd name="f82" fmla="?: f43 f67 f66"/>
                        <a:gd name="f83" fmla="?: f43 f66 f67"/>
                        <a:gd name="f84" fmla="?: f56 f74 f73"/>
                        <a:gd name="f85" fmla="?: f56 f73 f74"/>
                        <a:gd name="f86" fmla="?: f57 f72 f71"/>
                        <a:gd name="f87" fmla="?: f42 f78 f79"/>
                        <a:gd name="f88" fmla="?: f42 f76 f77"/>
                        <a:gd name="f89" fmla="*/ f80 3163 1"/>
                        <a:gd name="f90" fmla="?: f53 f82 f83"/>
                        <a:gd name="f91" fmla="?: f57 f85 f84"/>
                        <a:gd name="f92" fmla="*/ f89 1 7636"/>
                        <a:gd name="f93" fmla="+- f7 f92 0"/>
                        <a:gd name="f94" fmla="+- f30 0 f92"/>
                        <a:gd name="f95" fmla="+- f31 0 f92"/>
                        <a:gd name="f96" fmla="*/ f93 f29 1"/>
                        <a:gd name="f97" fmla="*/ f94 f29 1"/>
                        <a:gd name="f98" fmla="*/ f95 f29 1"/>
                      </a:gdLst>
                      <a:ahLst>
                        <a:ahXY gdRefX="f0" minX="f7" maxX="f10">
                          <a:pos x="f36" y="f37"/>
                        </a:ahXY>
                      </a:ahLst>
                      <a:cxnLst>
                        <a:cxn ang="3cd4">
                          <a:pos x="hc" y="t"/>
                        </a:cxn>
                        <a:cxn ang="0">
                          <a:pos x="r" y="vc"/>
                        </a:cxn>
                        <a:cxn ang="cd4">
                          <a:pos x="hc" y="b"/>
                        </a:cxn>
                        <a:cxn ang="cd2">
                          <a:pos x="l" y="vc"/>
                        </a:cxn>
                      </a:cxnLst>
                      <a:rect l="f96" t="f96" r="f97" b="f98"/>
                      <a:pathLst>
                        <a:path>
                          <a:moveTo>
                            <a:pt x="f38" y="f37"/>
                          </a:moveTo>
                          <a:arcTo wR="f47" hR="f48" stAng="f81" swAng="f64"/>
                          <a:lnTo>
                            <a:pt x="f37" y="f44"/>
                          </a:lnTo>
                          <a:arcTo wR="f48" hR="f65" stAng="f90" swAng="f68"/>
                          <a:lnTo>
                            <a:pt x="f45" y="f39"/>
                          </a:lnTo>
                          <a:arcTo wR="f69" hR="f70" stAng="f91" swAng="f86"/>
                          <a:lnTo>
                            <a:pt x="f40" y="f38"/>
                          </a:lnTo>
                          <a:arcTo wR="f75" hR="f47" stAng="f87" swAng="f88"/>
                          <a:close/>
                        </a:path>
                      </a:pathLst>
                    </a:custGeom>
                    <a:solidFill>
                      <a:srgbClr val="EEEEEE">
                        <a:alpha val="0"/>
                      </a:srgbClr>
                    </a:solidFill>
                    <a:ln>
                      <a:noFill/>
                      <a:prstDash val="solid"/>
                    </a:ln>
                  </p:spPr>
                  <p:txBody>
                    <a:bodyPr wrap="square" lIns="108847" tIns="54423" rIns="108847" bIns="54423" anchor="ctr" anchorCtr="0" compatLnSpc="0">
                      <a:noAutofit/>
                    </a:bodyPr>
                    <a:lstStyle/>
                    <a:p>
                      <a:pPr hangingPunct="0"/>
                      <a:endParaRPr lang="es-AR">
                        <a:latin typeface="Arial" panose="020B0604020202020204" pitchFamily="34" charset="0"/>
                        <a:ea typeface="Noto Sans CJK SC" pitchFamily="2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7" name="Freeform 46"/>
                    <p:cNvSpPr/>
                    <p:nvPr/>
                  </p:nvSpPr>
                  <p:spPr>
                    <a:xfrm>
                      <a:off x="6661440" y="1336680"/>
                      <a:ext cx="98280" cy="153720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274" h="428">
                          <a:moveTo>
                            <a:pt x="0" y="428"/>
                          </a:moveTo>
                          <a:lnTo>
                            <a:pt x="274" y="428"/>
                          </a:lnTo>
                          <a:lnTo>
                            <a:pt x="274" y="107"/>
                          </a:lnTo>
                          <a:lnTo>
                            <a:pt x="183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 w="10080">
                      <a:solidFill>
                        <a:srgbClr val="000000"/>
                      </a:solidFill>
                      <a:prstDash val="solid"/>
                    </a:ln>
                  </p:spPr>
                  <p:txBody>
                    <a:bodyPr wrap="square" lIns="114942" tIns="60519" rIns="114942" bIns="60519" anchor="ctr" anchorCtr="0" compatLnSpc="0"/>
                    <a:lstStyle/>
                    <a:p>
                      <a:pPr hangingPunct="0"/>
                      <a:endParaRPr lang="es-AR">
                        <a:latin typeface="Arial" panose="020B0604020202020204" pitchFamily="34" charset="0"/>
                        <a:ea typeface="Noto Sans CJK SC" pitchFamily="2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8" name="Freeform 47"/>
                    <p:cNvSpPr/>
                    <p:nvPr/>
                  </p:nvSpPr>
                  <p:spPr>
                    <a:xfrm rot="5400000">
                      <a:off x="6724979" y="1339597"/>
                      <a:ext cx="38160" cy="32400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107" h="91">
                          <a:moveTo>
                            <a:pt x="0" y="91"/>
                          </a:moveTo>
                          <a:lnTo>
                            <a:pt x="107" y="91"/>
                          </a:lnTo>
                          <a:lnTo>
                            <a:pt x="107" y="0"/>
                          </a:lnTo>
                          <a:close/>
                        </a:path>
                      </a:pathLst>
                    </a:custGeom>
                    <a:noFill/>
                    <a:ln w="10080">
                      <a:solidFill>
                        <a:srgbClr val="000000"/>
                      </a:solidFill>
                      <a:prstDash val="solid"/>
                    </a:ln>
                  </p:spPr>
                  <p:txBody>
                    <a:bodyPr wrap="square" lIns="114942" tIns="60519" rIns="114942" bIns="60519" anchor="ctr" anchorCtr="0" compatLnSpc="0"/>
                    <a:lstStyle/>
                    <a:p>
                      <a:pPr hangingPunct="0"/>
                      <a:endParaRPr lang="es-AR">
                        <a:latin typeface="Arial" panose="020B0604020202020204" pitchFamily="34" charset="0"/>
                        <a:ea typeface="Noto Sans CJK SC" pitchFamily="2"/>
                        <a:cs typeface="Arial" panose="020B0604020202020204" pitchFamily="34" charset="0"/>
                      </a:endParaRPr>
                    </a:p>
                  </p:txBody>
                </p:sp>
              </p:grpSp>
              <p:pic>
                <p:nvPicPr>
                  <p:cNvPr id="42" name="Picture 41">
                    <a:extLst>
                      <a:ext uri="{FF2B5EF4-FFF2-40B4-BE49-F238E27FC236}">
                        <a16:creationId xmlns:a16="http://schemas.microsoft.com/office/drawing/2014/main" id="{00000000-0000-0000-0000-0000000000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/>
                    <a:alphaModFix/>
                  </a:blip>
                  <a:srcRect/>
                  <a:stretch>
                    <a:fillRect/>
                  </a:stretch>
                </p:blipFill>
                <p:spPr>
                  <a:xfrm>
                    <a:off x="7981281" y="1568262"/>
                    <a:ext cx="328281" cy="32828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3" name="Picture 42">
                    <a:extLst>
                      <a:ext uri="{FF2B5EF4-FFF2-40B4-BE49-F238E27FC236}">
                        <a16:creationId xmlns:a16="http://schemas.microsoft.com/office/drawing/2014/main" id="{00000000-0000-0000-0000-0000000000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/>
                    <a:alphaModFix/>
                  </a:blip>
                  <a:srcRect/>
                  <a:stretch>
                    <a:fillRect/>
                  </a:stretch>
                </p:blipFill>
                <p:spPr>
                  <a:xfrm>
                    <a:off x="7589433" y="1524723"/>
                    <a:ext cx="328281" cy="32828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00000000-0000-0000-0000-0000000000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/>
                    <a:alphaModFix/>
                  </a:blip>
                  <a:srcRect/>
                  <a:stretch>
                    <a:fillRect/>
                  </a:stretch>
                </p:blipFill>
                <p:spPr>
                  <a:xfrm>
                    <a:off x="7763588" y="1742416"/>
                    <a:ext cx="328281" cy="32828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5" name="Picture 44">
                    <a:extLst>
                      <a:ext uri="{FF2B5EF4-FFF2-40B4-BE49-F238E27FC236}">
                        <a16:creationId xmlns:a16="http://schemas.microsoft.com/office/drawing/2014/main" id="{00000000-0000-0000-0000-0000000000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/>
                    <a:alphaModFix/>
                  </a:blip>
                  <a:srcRect/>
                  <a:stretch>
                    <a:fillRect/>
                  </a:stretch>
                </p:blipFill>
                <p:spPr>
                  <a:xfrm>
                    <a:off x="7415279" y="1829494"/>
                    <a:ext cx="328281" cy="32828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40" name="TextBox 39"/>
                <p:cNvSpPr txBox="1"/>
                <p:nvPr/>
              </p:nvSpPr>
              <p:spPr>
                <a:xfrm>
                  <a:off x="8428971" y="2033532"/>
                  <a:ext cx="826508" cy="147476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wrap="none" lIns="0" tIns="0" rIns="0" bIns="0" anchorCtr="0" compatLnSpc="0">
                  <a:spAutoFit/>
                </a:bodyPr>
                <a:lstStyle/>
                <a:p>
                  <a:pPr hangingPunct="0"/>
                  <a:r>
                    <a:rPr lang="es-AR" sz="1000" dirty="0" smtClean="0">
                      <a:latin typeface="Arial" panose="020B0604020202020204" pitchFamily="34" charset="0"/>
                      <a:ea typeface="Noto Sans CJK SC" pitchFamily="2"/>
                      <a:cs typeface="Arial" panose="020B0604020202020204" pitchFamily="34" charset="0"/>
                    </a:rPr>
                    <a:t>WMD </a:t>
                  </a:r>
                  <a:r>
                    <a:rPr lang="es-AR" sz="1000" b="1" dirty="0">
                      <a:latin typeface="Arial" panose="020B0604020202020204" pitchFamily="34" charset="0"/>
                      <a:ea typeface="Noto Sans CJK SC" pitchFamily="2"/>
                      <a:cs typeface="Arial" panose="020B0604020202020204" pitchFamily="34" charset="0"/>
                    </a:rPr>
                    <a:t>records</a:t>
                  </a:r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>
                <a:off x="7160607" y="2101734"/>
                <a:ext cx="794465" cy="618278"/>
                <a:chOff x="6593757" y="2062061"/>
                <a:chExt cx="794465" cy="618278"/>
              </a:xfrm>
            </p:grpSpPr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00000000-0000-0000-0000-0000000000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lum/>
                  <a:alphaModFix/>
                </a:blip>
                <a:srcRect/>
                <a:stretch>
                  <a:fillRect/>
                </a:stretch>
              </p:blipFill>
              <p:spPr>
                <a:xfrm>
                  <a:off x="6876643" y="2168760"/>
                  <a:ext cx="511579" cy="5115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8" name="TextBox 37"/>
                <p:cNvSpPr txBox="1"/>
                <p:nvPr/>
              </p:nvSpPr>
              <p:spPr>
                <a:xfrm>
                  <a:off x="6593757" y="2062061"/>
                  <a:ext cx="591316" cy="29495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wrap="none" lIns="0" tIns="0" rIns="0" bIns="0" anchorCtr="0" compatLnSpc="0">
                  <a:spAutoFit/>
                </a:bodyPr>
                <a:lstStyle/>
                <a:p>
                  <a:pPr algn="ctr" hangingPunct="0"/>
                  <a:r>
                    <a:rPr lang="es-AR" sz="1000" dirty="0" smtClean="0">
                      <a:latin typeface="Arial" panose="020B0604020202020204" pitchFamily="34" charset="0"/>
                      <a:ea typeface="Noto Sans CJK SC" pitchFamily="2"/>
                      <a:cs typeface="Arial" panose="020B0604020202020204" pitchFamily="34" charset="0"/>
                    </a:rPr>
                    <a:t>WMDR1.0</a:t>
                  </a:r>
                </a:p>
                <a:p>
                  <a:pPr algn="ctr" hangingPunct="0"/>
                  <a:r>
                    <a:rPr lang="es-AR" sz="1000" b="1" dirty="0" err="1" smtClean="0">
                      <a:latin typeface="Arial" panose="020B0604020202020204" pitchFamily="34" charset="0"/>
                      <a:ea typeface="Noto Sans CJK SC" pitchFamily="2"/>
                      <a:cs typeface="Arial" panose="020B0604020202020204" pitchFamily="34" charset="0"/>
                    </a:rPr>
                    <a:t>schema</a:t>
                  </a:r>
                  <a:endParaRPr lang="es-AR" sz="1000" b="1" dirty="0">
                    <a:latin typeface="Arial" panose="020B0604020202020204" pitchFamily="34" charset="0"/>
                    <a:ea typeface="Noto Sans CJK SC" pitchFamily="2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2" name="Group 31"/>
              <p:cNvGrpSpPr/>
              <p:nvPr/>
            </p:nvGrpSpPr>
            <p:grpSpPr>
              <a:xfrm>
                <a:off x="6612091" y="2982465"/>
                <a:ext cx="1142354" cy="818684"/>
                <a:chOff x="6120886" y="2982465"/>
                <a:chExt cx="1142354" cy="818684"/>
              </a:xfrm>
            </p:grpSpPr>
            <p:sp>
              <p:nvSpPr>
                <p:cNvPr id="34" name="Decision 1"/>
                <p:cNvSpPr/>
                <p:nvPr/>
              </p:nvSpPr>
              <p:spPr>
                <a:xfrm>
                  <a:off x="6120886" y="2982465"/>
                  <a:ext cx="956107" cy="744946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0"/>
                    <a:gd name="f6" fmla="val 21600"/>
                    <a:gd name="f7" fmla="val 10800"/>
                    <a:gd name="f8" fmla="+- 0 0 0"/>
                    <a:gd name="f9" fmla="*/ f3 1 21600"/>
                    <a:gd name="f10" fmla="*/ f4 1 21600"/>
                    <a:gd name="f11" fmla="*/ f8 f0 1"/>
                    <a:gd name="f12" fmla="*/ 5400 f9 1"/>
                    <a:gd name="f13" fmla="*/ 16200 f9 1"/>
                    <a:gd name="f14" fmla="*/ 16200 f10 1"/>
                    <a:gd name="f15" fmla="*/ 5400 f10 1"/>
                    <a:gd name="f16" fmla="*/ 10800 f9 1"/>
                    <a:gd name="f17" fmla="*/ 0 f10 1"/>
                    <a:gd name="f18" fmla="*/ f11 1 f2"/>
                    <a:gd name="f19" fmla="*/ 0 f9 1"/>
                    <a:gd name="f20" fmla="*/ 10800 f10 1"/>
                    <a:gd name="f21" fmla="*/ 21600 f10 1"/>
                    <a:gd name="f22" fmla="*/ 21600 f9 1"/>
                    <a:gd name="f23" fmla="+- f18 0 f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3">
                      <a:pos x="f16" y="f17"/>
                    </a:cxn>
                    <a:cxn ang="f23">
                      <a:pos x="f19" y="f20"/>
                    </a:cxn>
                    <a:cxn ang="f23">
                      <a:pos x="f16" y="f21"/>
                    </a:cxn>
                    <a:cxn ang="f23">
                      <a:pos x="f22" y="f20"/>
                    </a:cxn>
                  </a:cxnLst>
                  <a:rect l="f12" t="f15" r="f13" b="f14"/>
                  <a:pathLst>
                    <a:path w="21600" h="21600">
                      <a:moveTo>
                        <a:pt x="f5" y="f7"/>
                      </a:moveTo>
                      <a:lnTo>
                        <a:pt x="f7" y="f5"/>
                      </a:lnTo>
                      <a:lnTo>
                        <a:pt x="f6" y="f7"/>
                      </a:lnTo>
                      <a:lnTo>
                        <a:pt x="f7" y="f6"/>
                      </a:lnTo>
                      <a:lnTo>
                        <a:pt x="f5" y="f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800">
                  <a:solidFill>
                    <a:srgbClr val="000000"/>
                  </a:solidFill>
                  <a:prstDash val="solid"/>
                </a:ln>
              </p:spPr>
              <p:txBody>
                <a:bodyPr wrap="none" lIns="108847" tIns="54423" rIns="108847" bIns="54423" anchor="ctr" anchorCtr="0" compatLnSpc="0">
                  <a:noAutofit/>
                </a:bodyPr>
                <a:lstStyle/>
                <a:p>
                  <a:pPr algn="ctr" hangingPunct="0"/>
                  <a:r>
                    <a:rPr lang="en-GB" sz="1000" i="1" dirty="0" smtClean="0">
                      <a:latin typeface="Arial" panose="020B0604020202020204" pitchFamily="34" charset="0"/>
                      <a:ea typeface="Microsoft YaHei" pitchFamily="2"/>
                      <a:cs typeface="Arial" panose="020B0604020202020204" pitchFamily="34" charset="0"/>
                    </a:rPr>
                    <a:t>validates</a:t>
                  </a:r>
                  <a:endParaRPr lang="en-GB" sz="1000" i="1" dirty="0">
                    <a:latin typeface="Arial" panose="020B0604020202020204" pitchFamily="34" charset="0"/>
                    <a:ea typeface="Microsoft YaHei" pitchFamily="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7063698" y="3178839"/>
                  <a:ext cx="199542" cy="14747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anchorCtr="0" compatLnSpc="0">
                  <a:spAutoFit/>
                </a:bodyPr>
                <a:lstStyle/>
                <a:p>
                  <a:pPr hangingPunct="0">
                    <a:defRPr sz="1400" i="1"/>
                  </a:pPr>
                  <a:r>
                    <a:rPr lang="es-AR" sz="1000" i="1" dirty="0" smtClean="0">
                      <a:latin typeface="Arial" panose="020B0604020202020204" pitchFamily="34" charset="0"/>
                      <a:ea typeface="Noto Sans CJK SC" pitchFamily="2"/>
                      <a:cs typeface="Arial" panose="020B0604020202020204" pitchFamily="34" charset="0"/>
                    </a:rPr>
                    <a:t>yes</a:t>
                  </a:r>
                  <a:endParaRPr lang="es-AR" sz="1000" i="1" dirty="0">
                    <a:latin typeface="Arial" panose="020B0604020202020204" pitchFamily="34" charset="0"/>
                    <a:ea typeface="Noto Sans CJK SC" pitchFamily="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6740035" y="3653673"/>
                  <a:ext cx="142603" cy="14747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anchorCtr="0" compatLnSpc="0">
                  <a:spAutoFit/>
                </a:bodyPr>
                <a:lstStyle/>
                <a:p>
                  <a:pPr hangingPunct="0">
                    <a:defRPr sz="1400" i="1"/>
                  </a:pPr>
                  <a:r>
                    <a:rPr lang="es-AR" sz="1000" i="1" dirty="0" smtClean="0">
                      <a:latin typeface="Arial" panose="020B0604020202020204" pitchFamily="34" charset="0"/>
                      <a:ea typeface="Noto Sans CJK SC" pitchFamily="2"/>
                      <a:cs typeface="Arial" panose="020B0604020202020204" pitchFamily="34" charset="0"/>
                    </a:rPr>
                    <a:t>no</a:t>
                  </a:r>
                  <a:endParaRPr lang="es-AR" sz="1000" i="1" dirty="0">
                    <a:latin typeface="Arial" panose="020B0604020202020204" pitchFamily="34" charset="0"/>
                    <a:ea typeface="Noto Sans CJK SC" pitchFamily="2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33" name="Connector 4"/>
              <p:cNvCxnSpPr>
                <a:stCxn id="57" idx="1"/>
                <a:endCxn id="26" idx="1"/>
              </p:cNvCxnSpPr>
              <p:nvPr/>
            </p:nvCxnSpPr>
            <p:spPr>
              <a:xfrm flipV="1">
                <a:off x="9998717" y="5653709"/>
                <a:ext cx="1309351" cy="4301"/>
              </a:xfrm>
              <a:prstGeom prst="straightConnector1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tailEnd type="arrow"/>
              </a:ln>
            </p:spPr>
          </p:cxnSp>
        </p:grpSp>
        <p:sp>
          <p:nvSpPr>
            <p:cNvPr id="67" name="TextBox 66"/>
            <p:cNvSpPr txBox="1"/>
            <p:nvPr/>
          </p:nvSpPr>
          <p:spPr>
            <a:xfrm>
              <a:off x="6410872" y="6065308"/>
              <a:ext cx="21515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courtesy of Juan Bianchi, Lara Ferrighi</a:t>
              </a:r>
              <a:endParaRPr lang="en-US" sz="1000" dirty="0"/>
            </a:p>
          </p:txBody>
        </p:sp>
      </p:grpSp>
      <p:pic>
        <p:nvPicPr>
          <p:cNvPr id="132" name="Picture 1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8685" y="1964654"/>
            <a:ext cx="4775714" cy="40483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94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Not even a standard can stand still …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change?</a:t>
            </a:r>
          </a:p>
          <a:p>
            <a:pPr lvl="1"/>
            <a:r>
              <a:rPr lang="en-US" dirty="0" smtClean="0"/>
              <a:t>Basis for WIGOS metadata exchange format changes</a:t>
            </a:r>
          </a:p>
          <a:p>
            <a:pPr lvl="2"/>
            <a:r>
              <a:rPr lang="en-US" dirty="0" smtClean="0"/>
              <a:t>ISO 19156:2011 / OGC O&amp;M will be canceled</a:t>
            </a:r>
          </a:p>
          <a:p>
            <a:pPr lvl="2"/>
            <a:r>
              <a:rPr lang="en-US" dirty="0" smtClean="0"/>
              <a:t>replaced by ISO 19156:2022 / OMS</a:t>
            </a:r>
          </a:p>
          <a:p>
            <a:pPr lvl="1"/>
            <a:r>
              <a:rPr lang="en-US" dirty="0" smtClean="0"/>
              <a:t>Experience with current model shows some deficiencies</a:t>
            </a:r>
          </a:p>
          <a:p>
            <a:pPr lvl="2"/>
            <a:r>
              <a:rPr lang="en-US" dirty="0" err="1" smtClean="0"/>
              <a:t>Submodel</a:t>
            </a:r>
            <a:r>
              <a:rPr lang="en-US" dirty="0" smtClean="0"/>
              <a:t> for </a:t>
            </a:r>
            <a:r>
              <a:rPr lang="en-US" dirty="0" err="1" smtClean="0"/>
              <a:t>observedProperty</a:t>
            </a:r>
            <a:r>
              <a:rPr lang="en-US" dirty="0" smtClean="0"/>
              <a:t> (“what’s observed”) has evolved significantly</a:t>
            </a:r>
          </a:p>
          <a:p>
            <a:pPr lvl="2"/>
            <a:r>
              <a:rPr lang="en-US" dirty="0" smtClean="0"/>
              <a:t>Deployment/instrument/data generation model is a bit awkward …</a:t>
            </a:r>
          </a:p>
          <a:p>
            <a:pPr lvl="1"/>
            <a:r>
              <a:rPr lang="en-US" dirty="0" smtClean="0"/>
              <a:t>General tendency to migrate from XML formats to JSON formats</a:t>
            </a:r>
          </a:p>
          <a:p>
            <a:r>
              <a:rPr lang="en-US" dirty="0" smtClean="0"/>
              <a:t>Why change now?</a:t>
            </a:r>
          </a:p>
          <a:p>
            <a:pPr lvl="1"/>
            <a:r>
              <a:rPr lang="en-US" dirty="0" smtClean="0"/>
              <a:t>OSCAR/Surface undergoing life-cycle</a:t>
            </a:r>
          </a:p>
          <a:p>
            <a:pPr lvl="1"/>
            <a:r>
              <a:rPr lang="en-US" dirty="0" smtClean="0"/>
              <a:t>Climate data model and </a:t>
            </a:r>
            <a:r>
              <a:rPr lang="en-US" dirty="0" err="1" smtClean="0"/>
              <a:t>OpenCDMS</a:t>
            </a:r>
            <a:r>
              <a:rPr lang="en-US" dirty="0" smtClean="0"/>
              <a:t> being implemented now</a:t>
            </a:r>
          </a:p>
          <a:p>
            <a:pPr marL="457200" lvl="1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 Both need a stable information model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8370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O&amp;M                         becomes                 OMS</a:t>
            </a:r>
            <a:endParaRPr lang="de-CH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ISO 19156:2011 (OGC O&amp;M)</a:t>
            </a:r>
            <a:endParaRPr lang="de-CH" dirty="0"/>
          </a:p>
        </p:txBody>
      </p:sp>
      <p:sp>
        <p:nvSpPr>
          <p:cNvPr id="63" name="Content Placeholder 6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1" name="Text Placeholder 6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ISO 19156:2022 (OGC OMS</a:t>
            </a:r>
            <a:r>
              <a:rPr lang="en-US" dirty="0" smtClean="0"/>
              <a:t>)</a:t>
            </a:r>
            <a:endParaRPr lang="de-CH" dirty="0"/>
          </a:p>
        </p:txBody>
      </p:sp>
      <p:sp>
        <p:nvSpPr>
          <p:cNvPr id="64" name="Content Placeholder 63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341" y="1656023"/>
            <a:ext cx="5468084" cy="28632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16" y="1656023"/>
            <a:ext cx="4573331" cy="28632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6" name="Group 55"/>
          <p:cNvGrpSpPr/>
          <p:nvPr/>
        </p:nvGrpSpPr>
        <p:grpSpPr>
          <a:xfrm>
            <a:off x="10431624" y="2021633"/>
            <a:ext cx="1356048" cy="2027854"/>
            <a:chOff x="10431624" y="2021633"/>
            <a:chExt cx="1356048" cy="2027854"/>
          </a:xfrm>
        </p:grpSpPr>
        <p:sp>
          <p:nvSpPr>
            <p:cNvPr id="16" name="Rounded Rectangle 15"/>
            <p:cNvSpPr/>
            <p:nvPr/>
          </p:nvSpPr>
          <p:spPr>
            <a:xfrm>
              <a:off x="10431624" y="2021633"/>
              <a:ext cx="957943" cy="317240"/>
            </a:xfrm>
            <a:prstGeom prst="roundRect">
              <a:avLst>
                <a:gd name="adj" fmla="val 2941"/>
              </a:avLst>
            </a:prstGeom>
            <a:noFill/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0904376" y="2636062"/>
              <a:ext cx="883296" cy="355953"/>
            </a:xfrm>
            <a:prstGeom prst="roundRect">
              <a:avLst>
                <a:gd name="adj" fmla="val 2941"/>
              </a:avLst>
            </a:prstGeom>
            <a:noFill/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0904376" y="3735457"/>
              <a:ext cx="883296" cy="314030"/>
            </a:xfrm>
            <a:prstGeom prst="roundRect">
              <a:avLst>
                <a:gd name="adj" fmla="val 2941"/>
              </a:avLst>
            </a:prstGeom>
            <a:noFill/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2569028" y="2536455"/>
            <a:ext cx="7116148" cy="2348447"/>
            <a:chOff x="2569028" y="2536455"/>
            <a:chExt cx="7116148" cy="2348447"/>
          </a:xfrm>
        </p:grpSpPr>
        <p:sp>
          <p:nvSpPr>
            <p:cNvPr id="19" name="Rounded Rectangle 18"/>
            <p:cNvSpPr/>
            <p:nvPr/>
          </p:nvSpPr>
          <p:spPr>
            <a:xfrm>
              <a:off x="2569028" y="2536455"/>
              <a:ext cx="1449356" cy="436900"/>
            </a:xfrm>
            <a:prstGeom prst="roundRect">
              <a:avLst>
                <a:gd name="adj" fmla="val 2941"/>
              </a:avLst>
            </a:prstGeom>
            <a:noFill/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7987004" y="2867735"/>
              <a:ext cx="1698172" cy="590811"/>
            </a:xfrm>
            <a:prstGeom prst="roundRect">
              <a:avLst>
                <a:gd name="adj" fmla="val 2941"/>
              </a:avLst>
            </a:prstGeom>
            <a:noFill/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3586712" y="4536089"/>
              <a:ext cx="4147493" cy="348813"/>
              <a:chOff x="3586712" y="4536089"/>
              <a:chExt cx="4147493" cy="348813"/>
            </a:xfrm>
          </p:grpSpPr>
          <p:cxnSp>
            <p:nvCxnSpPr>
              <p:cNvPr id="30" name="Straight Arrow Connector 29"/>
              <p:cNvCxnSpPr/>
              <p:nvPr/>
            </p:nvCxnSpPr>
            <p:spPr>
              <a:xfrm flipV="1">
                <a:off x="5519956" y="4710495"/>
                <a:ext cx="731520" cy="0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Rectangle 4"/>
              <p:cNvSpPr/>
              <p:nvPr/>
            </p:nvSpPr>
            <p:spPr>
              <a:xfrm>
                <a:off x="3586712" y="4536089"/>
                <a:ext cx="1792735" cy="3488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2000"/>
                  </a:lnSpc>
                  <a:spcBef>
                    <a:spcPts val="0"/>
                  </a:spcBef>
                </a:pPr>
                <a:r>
                  <a:rPr lang="en-US" dirty="0" err="1">
                    <a:solidFill>
                      <a:schemeClr val="accent6">
                        <a:lumMod val="75000"/>
                      </a:schemeClr>
                    </a:solidFill>
                  </a:rPr>
                  <a:t>OM_Observation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406341" y="4536089"/>
                <a:ext cx="1327864" cy="3488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2000"/>
                  </a:lnSpc>
                  <a:spcBef>
                    <a:spcPts val="0"/>
                  </a:spcBef>
                </a:pP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Observation</a:t>
                </a:r>
              </a:p>
            </p:txBody>
          </p:sp>
        </p:grpSp>
      </p:grpSp>
      <p:grpSp>
        <p:nvGrpSpPr>
          <p:cNvPr id="52" name="Group 51"/>
          <p:cNvGrpSpPr/>
          <p:nvPr/>
        </p:nvGrpSpPr>
        <p:grpSpPr>
          <a:xfrm>
            <a:off x="2606352" y="1704393"/>
            <a:ext cx="5979432" cy="3456884"/>
            <a:chOff x="2606352" y="1704393"/>
            <a:chExt cx="5979432" cy="3456884"/>
          </a:xfrm>
        </p:grpSpPr>
        <p:sp>
          <p:nvSpPr>
            <p:cNvPr id="27" name="Rounded Rectangle 26"/>
            <p:cNvSpPr/>
            <p:nvPr/>
          </p:nvSpPr>
          <p:spPr>
            <a:xfrm>
              <a:off x="7453898" y="2021633"/>
              <a:ext cx="837905" cy="317240"/>
            </a:xfrm>
            <a:prstGeom prst="roundRect">
              <a:avLst>
                <a:gd name="adj" fmla="val 2941"/>
              </a:avLst>
            </a:prstGeom>
            <a:noFill/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2606352" y="1704393"/>
              <a:ext cx="516294" cy="317240"/>
            </a:xfrm>
            <a:prstGeom prst="roundRect">
              <a:avLst>
                <a:gd name="adj" fmla="val 2941"/>
              </a:avLst>
            </a:prstGeom>
            <a:noFill/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4020292" y="4812464"/>
              <a:ext cx="4565492" cy="348813"/>
              <a:chOff x="4020292" y="4812464"/>
              <a:chExt cx="4565492" cy="348813"/>
            </a:xfrm>
          </p:grpSpPr>
          <p:cxnSp>
            <p:nvCxnSpPr>
              <p:cNvPr id="31" name="Straight Arrow Connector 30"/>
              <p:cNvCxnSpPr/>
              <p:nvPr/>
            </p:nvCxnSpPr>
            <p:spPr>
              <a:xfrm flipV="1">
                <a:off x="5519956" y="4986870"/>
                <a:ext cx="731520" cy="0"/>
              </a:xfrm>
              <a:prstGeom prst="straightConnector1">
                <a:avLst/>
              </a:prstGeom>
              <a:ln>
                <a:solidFill>
                  <a:schemeClr val="accent3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/>
              <p:cNvSpPr/>
              <p:nvPr/>
            </p:nvSpPr>
            <p:spPr>
              <a:xfrm>
                <a:off x="4020292" y="4812464"/>
                <a:ext cx="1359155" cy="3488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2000"/>
                  </a:lnSpc>
                  <a:spcBef>
                    <a:spcPts val="0"/>
                  </a:spcBef>
                </a:pPr>
                <a:r>
                  <a:rPr lang="en-US" dirty="0" err="1">
                    <a:solidFill>
                      <a:schemeClr val="accent3">
                        <a:lumMod val="75000"/>
                      </a:schemeClr>
                    </a:solidFill>
                  </a:rPr>
                  <a:t>OM_Process</a:t>
                </a:r>
                <a:endParaRPr lang="en-US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6406341" y="4812464"/>
                <a:ext cx="2179443" cy="3488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2000"/>
                  </a:lnSpc>
                  <a:spcBef>
                    <a:spcPts val="0"/>
                  </a:spcBef>
                </a:pPr>
                <a:r>
                  <a:rPr lang="en-US" dirty="0" err="1">
                    <a:solidFill>
                      <a:schemeClr val="accent3">
                        <a:lumMod val="75000"/>
                      </a:schemeClr>
                    </a:solidFill>
                  </a:rPr>
                  <a:t>ObservingProcedure</a:t>
                </a:r>
                <a:endParaRPr lang="en-US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53" name="Group 52"/>
          <p:cNvGrpSpPr/>
          <p:nvPr/>
        </p:nvGrpSpPr>
        <p:grpSpPr>
          <a:xfrm>
            <a:off x="1628365" y="2552818"/>
            <a:ext cx="6589434" cy="2884834"/>
            <a:chOff x="1628365" y="2552818"/>
            <a:chExt cx="6589434" cy="2884834"/>
          </a:xfrm>
        </p:grpSpPr>
        <p:sp>
          <p:nvSpPr>
            <p:cNvPr id="23" name="Rounded Rectangle 22"/>
            <p:cNvSpPr/>
            <p:nvPr/>
          </p:nvSpPr>
          <p:spPr>
            <a:xfrm>
              <a:off x="1628365" y="2552818"/>
              <a:ext cx="500546" cy="166149"/>
            </a:xfrm>
            <a:prstGeom prst="roundRect">
              <a:avLst>
                <a:gd name="adj" fmla="val 2941"/>
              </a:avLst>
            </a:prstGeom>
            <a:noFill/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6960110" y="3163140"/>
              <a:ext cx="650539" cy="173746"/>
            </a:xfrm>
            <a:prstGeom prst="roundRect">
              <a:avLst>
                <a:gd name="adj" fmla="val 2941"/>
              </a:avLst>
            </a:prstGeom>
            <a:noFill/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3567989" y="5088839"/>
              <a:ext cx="4649810" cy="348813"/>
              <a:chOff x="3567989" y="5088839"/>
              <a:chExt cx="4649810" cy="348813"/>
            </a:xfrm>
          </p:grpSpPr>
          <p:cxnSp>
            <p:nvCxnSpPr>
              <p:cNvPr id="32" name="Straight Arrow Connector 31"/>
              <p:cNvCxnSpPr/>
              <p:nvPr/>
            </p:nvCxnSpPr>
            <p:spPr>
              <a:xfrm flipV="1">
                <a:off x="5539317" y="5263245"/>
                <a:ext cx="731520" cy="0"/>
              </a:xfrm>
              <a:prstGeom prst="straightConnector1">
                <a:avLst/>
              </a:prstGeom>
              <a:ln>
                <a:solidFill>
                  <a:srgbClr val="00B0F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/>
              <p:cNvSpPr/>
              <p:nvPr/>
            </p:nvSpPr>
            <p:spPr>
              <a:xfrm>
                <a:off x="3567989" y="5088839"/>
                <a:ext cx="1811458" cy="3488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2000"/>
                  </a:lnSpc>
                  <a:spcBef>
                    <a:spcPts val="0"/>
                  </a:spcBef>
                </a:pPr>
                <a:r>
                  <a:rPr lang="en-US" dirty="0" err="1">
                    <a:solidFill>
                      <a:srgbClr val="00B0F0"/>
                    </a:solidFill>
                  </a:rPr>
                  <a:t>featureOfInterest</a:t>
                </a:r>
                <a:endParaRPr lang="en-US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406341" y="5088839"/>
                <a:ext cx="1811458" cy="3488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2000"/>
                  </a:lnSpc>
                  <a:spcBef>
                    <a:spcPts val="0"/>
                  </a:spcBef>
                </a:pPr>
                <a:r>
                  <a:rPr lang="en-US" dirty="0" err="1">
                    <a:solidFill>
                      <a:srgbClr val="00B0F0"/>
                    </a:solidFill>
                  </a:rPr>
                  <a:t>featureOfInterest</a:t>
                </a:r>
                <a:endParaRPr lang="en-US" dirty="0">
                  <a:solidFill>
                    <a:srgbClr val="00B0F0"/>
                  </a:solidFill>
                </a:endParaRPr>
              </a:p>
            </p:txBody>
          </p:sp>
        </p:grpSp>
      </p:grpSp>
      <p:grpSp>
        <p:nvGrpSpPr>
          <p:cNvPr id="54" name="Group 53"/>
          <p:cNvGrpSpPr/>
          <p:nvPr/>
        </p:nvGrpSpPr>
        <p:grpSpPr>
          <a:xfrm>
            <a:off x="1968956" y="2314417"/>
            <a:ext cx="7821965" cy="3399610"/>
            <a:chOff x="1968956" y="2314417"/>
            <a:chExt cx="7821965" cy="3399610"/>
          </a:xfrm>
        </p:grpSpPr>
        <p:sp>
          <p:nvSpPr>
            <p:cNvPr id="21" name="Rounded Rectangle 20"/>
            <p:cNvSpPr/>
            <p:nvPr/>
          </p:nvSpPr>
          <p:spPr>
            <a:xfrm>
              <a:off x="1968956" y="3491451"/>
              <a:ext cx="500546" cy="166149"/>
            </a:xfrm>
            <a:prstGeom prst="roundRect">
              <a:avLst>
                <a:gd name="adj" fmla="val 2941"/>
              </a:avLst>
            </a:prstGeom>
            <a:noFill/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9140382" y="2314417"/>
              <a:ext cx="650539" cy="173746"/>
            </a:xfrm>
            <a:prstGeom prst="roundRect">
              <a:avLst>
                <a:gd name="adj" fmla="val 2941"/>
              </a:avLst>
            </a:prstGeom>
            <a:noFill/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3510217" y="5365214"/>
              <a:ext cx="4765354" cy="348813"/>
              <a:chOff x="3510217" y="5365214"/>
              <a:chExt cx="4765354" cy="348813"/>
            </a:xfrm>
          </p:grpSpPr>
          <p:cxnSp>
            <p:nvCxnSpPr>
              <p:cNvPr id="33" name="Straight Arrow Connector 32"/>
              <p:cNvCxnSpPr/>
              <p:nvPr/>
            </p:nvCxnSpPr>
            <p:spPr>
              <a:xfrm flipV="1">
                <a:off x="5536693" y="5539620"/>
                <a:ext cx="731520" cy="0"/>
              </a:xfrm>
              <a:prstGeom prst="straightConnector1">
                <a:avLst/>
              </a:prstGeom>
              <a:ln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Rectangle 41"/>
              <p:cNvSpPr/>
              <p:nvPr/>
            </p:nvSpPr>
            <p:spPr>
              <a:xfrm>
                <a:off x="3510217" y="5365214"/>
                <a:ext cx="1869230" cy="3488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2000"/>
                  </a:lnSpc>
                  <a:spcBef>
                    <a:spcPts val="0"/>
                  </a:spcBef>
                </a:pPr>
                <a:r>
                  <a:rPr lang="en-US" dirty="0" err="1">
                    <a:solidFill>
                      <a:schemeClr val="accent2">
                        <a:lumMod val="50000"/>
                      </a:schemeClr>
                    </a:solidFill>
                  </a:rPr>
                  <a:t>observedProperty</a:t>
                </a:r>
                <a:endParaRPr lang="en-US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6406341" y="5365214"/>
                <a:ext cx="1869230" cy="3488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2000"/>
                  </a:lnSpc>
                  <a:spcBef>
                    <a:spcPts val="0"/>
                  </a:spcBef>
                </a:pPr>
                <a:r>
                  <a:rPr lang="en-US" dirty="0" err="1">
                    <a:solidFill>
                      <a:schemeClr val="accent2">
                        <a:lumMod val="50000"/>
                      </a:schemeClr>
                    </a:solidFill>
                  </a:rPr>
                  <a:t>observedProperty</a:t>
                </a:r>
                <a:endParaRPr lang="en-US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2569028" y="3569308"/>
            <a:ext cx="5156719" cy="2421094"/>
            <a:chOff x="2569028" y="3569308"/>
            <a:chExt cx="5156719" cy="2421094"/>
          </a:xfrm>
        </p:grpSpPr>
        <p:sp>
          <p:nvSpPr>
            <p:cNvPr id="25" name="Rounded Rectangle 24"/>
            <p:cNvSpPr/>
            <p:nvPr/>
          </p:nvSpPr>
          <p:spPr>
            <a:xfrm>
              <a:off x="2569028" y="3966412"/>
              <a:ext cx="323462" cy="166149"/>
            </a:xfrm>
            <a:prstGeom prst="roundRect">
              <a:avLst>
                <a:gd name="adj" fmla="val 2941"/>
              </a:avLst>
            </a:pr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7402285" y="3569308"/>
              <a:ext cx="323462" cy="166149"/>
            </a:xfrm>
            <a:prstGeom prst="roundRect">
              <a:avLst>
                <a:gd name="adj" fmla="val 2941"/>
              </a:avLst>
            </a:pr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4660789" y="5641589"/>
              <a:ext cx="2464210" cy="348813"/>
              <a:chOff x="4660789" y="5641589"/>
              <a:chExt cx="2464210" cy="348813"/>
            </a:xfrm>
          </p:grpSpPr>
          <p:cxnSp>
            <p:nvCxnSpPr>
              <p:cNvPr id="34" name="Straight Arrow Connector 33"/>
              <p:cNvCxnSpPr/>
              <p:nvPr/>
            </p:nvCxnSpPr>
            <p:spPr>
              <a:xfrm flipV="1">
                <a:off x="5519956" y="5815995"/>
                <a:ext cx="731520" cy="0"/>
              </a:xfrm>
              <a:prstGeom prst="straightConnector1">
                <a:avLst/>
              </a:prstGeom>
              <a:ln>
                <a:solidFill>
                  <a:schemeClr val="accent2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tangle 43"/>
              <p:cNvSpPr/>
              <p:nvPr/>
            </p:nvSpPr>
            <p:spPr>
              <a:xfrm>
                <a:off x="4660789" y="5641589"/>
                <a:ext cx="718658" cy="3488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2000"/>
                  </a:lnSpc>
                  <a:spcBef>
                    <a:spcPts val="0"/>
                  </a:spcBef>
                </a:pPr>
                <a:r>
                  <a:rPr lang="en-US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result</a:t>
                </a: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6406341" y="5641589"/>
                <a:ext cx="718658" cy="3488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2000"/>
                  </a:lnSpc>
                  <a:spcBef>
                    <a:spcPts val="0"/>
                  </a:spcBef>
                </a:pPr>
                <a:r>
                  <a:rPr lang="en-US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result</a:t>
                </a:r>
              </a:p>
            </p:txBody>
          </p:sp>
        </p:grpSp>
      </p:grpSp>
      <p:sp>
        <p:nvSpPr>
          <p:cNvPr id="59" name="Rectangle 58"/>
          <p:cNvSpPr/>
          <p:nvPr/>
        </p:nvSpPr>
        <p:spPr>
          <a:xfrm>
            <a:off x="6406341" y="5891949"/>
            <a:ext cx="1338700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dirty="0" smtClean="0">
                <a:solidFill>
                  <a:srgbClr val="00B050"/>
                </a:solidFill>
              </a:rPr>
              <a:t>Host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dirty="0" smtClean="0">
                <a:solidFill>
                  <a:srgbClr val="00B050"/>
                </a:solidFill>
              </a:rPr>
              <a:t>Observer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dirty="0" smtClean="0">
                <a:solidFill>
                  <a:srgbClr val="00B050"/>
                </a:solidFill>
              </a:rPr>
              <a:t>Deployment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5" name="Footer Placeholder 6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8</a:t>
            </a:fld>
            <a:endParaRPr lang="de-CH"/>
          </a:p>
        </p:txBody>
      </p:sp>
      <p:sp>
        <p:nvSpPr>
          <p:cNvPr id="3" name="TextBox 2"/>
          <p:cNvSpPr txBox="1"/>
          <p:nvPr/>
        </p:nvSpPr>
        <p:spPr>
          <a:xfrm>
            <a:off x="5576883" y="6144181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Algerian" panose="04020705040A02060702" pitchFamily="82" charset="0"/>
              </a:rPr>
              <a:t>NEW</a:t>
            </a:r>
            <a:endParaRPr lang="de-CH" dirty="0">
              <a:solidFill>
                <a:srgbClr val="00B05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6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New concepts in OMS already exist in WMDR!</a:t>
            </a:r>
            <a:endParaRPr lang="de-CH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ISO 19156:2022 (OGC OMS)</a:t>
            </a:r>
            <a:endParaRPr lang="de-CH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>
          <a:xfrm>
            <a:off x="6546809" y="1012597"/>
            <a:ext cx="5035591" cy="492742"/>
          </a:xfrm>
        </p:spPr>
        <p:txBody>
          <a:bodyPr/>
          <a:lstStyle/>
          <a:p>
            <a:r>
              <a:rPr lang="en-US" dirty="0" smtClean="0"/>
              <a:t>WMDR 1.0</a:t>
            </a:r>
            <a:endParaRPr lang="de-CH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116" y="1652418"/>
            <a:ext cx="5468084" cy="28632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Rounded Rectangle 15"/>
          <p:cNvSpPr/>
          <p:nvPr/>
        </p:nvSpPr>
        <p:spPr>
          <a:xfrm>
            <a:off x="4831399" y="2018028"/>
            <a:ext cx="957943" cy="317240"/>
          </a:xfrm>
          <a:prstGeom prst="roundRect">
            <a:avLst>
              <a:gd name="adj" fmla="val 2941"/>
            </a:avLst>
          </a:prstGeom>
          <a:noFill/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Rounded Rectangle 16"/>
          <p:cNvSpPr/>
          <p:nvPr/>
        </p:nvSpPr>
        <p:spPr>
          <a:xfrm>
            <a:off x="5304151" y="2632457"/>
            <a:ext cx="883296" cy="355953"/>
          </a:xfrm>
          <a:prstGeom prst="roundRect">
            <a:avLst>
              <a:gd name="adj" fmla="val 2941"/>
            </a:avLst>
          </a:prstGeom>
          <a:noFill/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Rounded Rectangle 17"/>
          <p:cNvSpPr/>
          <p:nvPr/>
        </p:nvSpPr>
        <p:spPr>
          <a:xfrm>
            <a:off x="5304151" y="3731852"/>
            <a:ext cx="883296" cy="314030"/>
          </a:xfrm>
          <a:prstGeom prst="roundRect">
            <a:avLst>
              <a:gd name="adj" fmla="val 2941"/>
            </a:avLst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810" y="1652418"/>
            <a:ext cx="5035590" cy="49269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Rounded Rectangle 18"/>
          <p:cNvSpPr/>
          <p:nvPr/>
        </p:nvSpPr>
        <p:spPr>
          <a:xfrm>
            <a:off x="7664087" y="2441253"/>
            <a:ext cx="945647" cy="714891"/>
          </a:xfrm>
          <a:prstGeom prst="roundRect">
            <a:avLst>
              <a:gd name="adj" fmla="val 2941"/>
            </a:avLst>
          </a:prstGeom>
          <a:solidFill>
            <a:srgbClr val="FFFFFF">
              <a:alpha val="50196"/>
            </a:srgbClr>
          </a:solidFill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rgbClr val="00B050"/>
                </a:solidFill>
              </a:rPr>
              <a:t>ObservingFacility</a:t>
            </a:r>
            <a:endParaRPr lang="de-CH" sz="1400" dirty="0">
              <a:solidFill>
                <a:srgbClr val="00B05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8923977" y="2442428"/>
            <a:ext cx="904201" cy="713716"/>
          </a:xfrm>
          <a:prstGeom prst="roundRect">
            <a:avLst>
              <a:gd name="adj" fmla="val 2941"/>
            </a:avLst>
          </a:prstGeom>
          <a:solidFill>
            <a:srgbClr val="FFFFFF">
              <a:alpha val="50196"/>
            </a:srgbClr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accent1"/>
                </a:solidFill>
              </a:rPr>
              <a:t>Equip-</a:t>
            </a:r>
            <a:r>
              <a:rPr lang="en-US" sz="1400" dirty="0" err="1" smtClean="0">
                <a:solidFill>
                  <a:schemeClr val="accent1"/>
                </a:solidFill>
              </a:rPr>
              <a:t>ment</a:t>
            </a:r>
            <a:endParaRPr lang="de-CH" sz="1400" dirty="0">
              <a:solidFill>
                <a:schemeClr val="accent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9741178" y="4168126"/>
            <a:ext cx="1109349" cy="697392"/>
          </a:xfrm>
          <a:prstGeom prst="roundRect">
            <a:avLst>
              <a:gd name="adj" fmla="val 2941"/>
            </a:avLst>
          </a:prstGeom>
          <a:solidFill>
            <a:srgbClr val="FFFFFF">
              <a:alpha val="50196"/>
            </a:srgbClr>
          </a:solidFill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</a:rPr>
              <a:t>Deployment</a:t>
            </a:r>
            <a:endParaRPr lang="de-CH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98226" y="4697536"/>
            <a:ext cx="2502801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dirty="0" smtClean="0">
                <a:solidFill>
                  <a:srgbClr val="00B050"/>
                </a:solidFill>
              </a:rPr>
              <a:t>Host &lt;- </a:t>
            </a:r>
            <a:r>
              <a:rPr lang="en-US" dirty="0" err="1" smtClean="0">
                <a:solidFill>
                  <a:srgbClr val="00B050"/>
                </a:solidFill>
              </a:rPr>
              <a:t>ObservingFacility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51383" y="5263773"/>
            <a:ext cx="2357953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tx2"/>
                </a:solidFill>
              </a:rPr>
              <a:t>Observer &lt;- Equipment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409778" y="5794435"/>
            <a:ext cx="2784480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Deployment &lt;- Deployment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J. Klausen et al. | WMO TECO 2022 | Paris, France | 10-13 Oct 2022</a:t>
            </a:r>
            <a:endParaRPr lang="de-CH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DBADAB-72F4-442E-9980-D16261BEC534}" type="slidenum">
              <a:rPr lang="de-CH" smtClean="0"/>
              <a:pPr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348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MO_WHITE_Powerpoint_en_f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MO_wide_screen.potx" id="{83B92AB1-09A9-48CB-A615-083653C45BB8}" vid="{F9E7670C-2EAE-4A6B-AC1A-B5E1CC67E64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WMO_wide_screen</Template>
  <TotalTime>0</TotalTime>
  <Words>1544</Words>
  <Application>Microsoft Office PowerPoint</Application>
  <PresentationFormat>Widescreen</PresentationFormat>
  <Paragraphs>302</Paragraphs>
  <Slides>22</Slides>
  <Notes>0</Notes>
  <HiddenSlides>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Microsoft YaHei</vt:lpstr>
      <vt:lpstr>Algerian</vt:lpstr>
      <vt:lpstr>Arial</vt:lpstr>
      <vt:lpstr>Calibri</vt:lpstr>
      <vt:lpstr>Courier</vt:lpstr>
      <vt:lpstr>Noto Sans CJK SC</vt:lpstr>
      <vt:lpstr>Wingdings</vt:lpstr>
      <vt:lpstr>WMO_WHITE_Powerpoint_en_fr</vt:lpstr>
      <vt:lpstr>WIGOS Metadata Representation  … Revisited</vt:lpstr>
      <vt:lpstr>PowerPoint Presentation</vt:lpstr>
      <vt:lpstr>Motivation</vt:lpstr>
      <vt:lpstr>Background</vt:lpstr>
      <vt:lpstr>WIGOS Metadata Standard</vt:lpstr>
      <vt:lpstr>KPIs for WMDR XML quality assessment </vt:lpstr>
      <vt:lpstr>Not even a standard can stand still …</vt:lpstr>
      <vt:lpstr>O&amp;M                         becomes                 OMS</vt:lpstr>
      <vt:lpstr>New concepts in OMS already exist in WMDR!</vt:lpstr>
      <vt:lpstr>What’s new in WMDR 2.0</vt:lpstr>
      <vt:lpstr>What’s RDA I-ADOPT?</vt:lpstr>
      <vt:lpstr>ObservedVariable in WMDR2.0</vt:lpstr>
      <vt:lpstr>Examples for WMDR2.0 ObservedVariable</vt:lpstr>
      <vt:lpstr>OMS remains embedded in ISO 19xxx</vt:lpstr>
      <vt:lpstr>Summary &amp; Conclusions </vt:lpstr>
      <vt:lpstr>Acknowledgements</vt:lpstr>
      <vt:lpstr>WMDR Observation</vt:lpstr>
      <vt:lpstr>OMS vs WMDR Initial Cross-Walk</vt:lpstr>
      <vt:lpstr>I-ADOPT</vt:lpstr>
      <vt:lpstr>I-ADOPT Example</vt:lpstr>
      <vt:lpstr>PowerPoint Presentation</vt:lpstr>
      <vt:lpstr>PowerPoint Presentation</vt:lpstr>
    </vt:vector>
  </TitlesOfParts>
  <Company>MeteoSwiss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WMDR revisited</dc:title>
  <dc:creator>Jörg Klausen</dc:creator>
  <cp:lastModifiedBy>Klausen Jörg</cp:lastModifiedBy>
  <cp:revision>143</cp:revision>
  <cp:lastPrinted>2022-06-13T11:29:45Z</cp:lastPrinted>
  <dcterms:created xsi:type="dcterms:W3CDTF">2022-04-07T15:48:17Z</dcterms:created>
  <dcterms:modified xsi:type="dcterms:W3CDTF">2022-10-05T10:48:51Z</dcterms:modified>
</cp:coreProperties>
</file>